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0" r:id="rId3"/>
    <p:sldId id="289" r:id="rId4"/>
    <p:sldId id="314" r:id="rId5"/>
    <p:sldId id="312" r:id="rId6"/>
    <p:sldId id="313" r:id="rId7"/>
    <p:sldId id="291" r:id="rId8"/>
    <p:sldId id="292" r:id="rId9"/>
    <p:sldId id="293" r:id="rId10"/>
    <p:sldId id="296" r:id="rId11"/>
    <p:sldId id="317" r:id="rId12"/>
    <p:sldId id="297" r:id="rId13"/>
    <p:sldId id="294" r:id="rId14"/>
    <p:sldId id="298" r:id="rId15"/>
    <p:sldId id="299" r:id="rId16"/>
    <p:sldId id="300" r:id="rId17"/>
    <p:sldId id="316" r:id="rId18"/>
    <p:sldId id="318" r:id="rId19"/>
    <p:sldId id="295" r:id="rId20"/>
    <p:sldId id="301" r:id="rId21"/>
    <p:sldId id="302" r:id="rId22"/>
    <p:sldId id="319" r:id="rId23"/>
    <p:sldId id="310" r:id="rId24"/>
    <p:sldId id="309" r:id="rId25"/>
    <p:sldId id="311" r:id="rId26"/>
    <p:sldId id="320" r:id="rId27"/>
    <p:sldId id="266"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6E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97" autoAdjust="0"/>
    <p:restoredTop sz="93822" autoAdjust="0"/>
  </p:normalViewPr>
  <p:slideViewPr>
    <p:cSldViewPr snapToGrid="0">
      <p:cViewPr>
        <p:scale>
          <a:sx n="136" d="100"/>
          <a:sy n="136" d="100"/>
        </p:scale>
        <p:origin x="159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6C3CD-473C-4F45-A5EE-152B623AEC4F}" type="datetimeFigureOut">
              <a:rPr lang="en-US" smtClean="0"/>
              <a:t>1/31/24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02899-EC1A-43CF-844D-608656805E1A}" type="slidenum">
              <a:rPr lang="en-US" smtClean="0"/>
              <a:t>‹#›</a:t>
            </a:fld>
            <a:endParaRPr lang="en-US"/>
          </a:p>
        </p:txBody>
      </p:sp>
    </p:spTree>
    <p:extLst>
      <p:ext uri="{BB962C8B-B14F-4D97-AF65-F5344CB8AC3E}">
        <p14:creationId xmlns:p14="http://schemas.microsoft.com/office/powerpoint/2010/main" val="299065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02899-EC1A-43CF-844D-608656805E1A}" type="slidenum">
              <a:rPr lang="en-US" smtClean="0"/>
              <a:t>3</a:t>
            </a:fld>
            <a:endParaRPr lang="en-US"/>
          </a:p>
        </p:txBody>
      </p:sp>
    </p:spTree>
    <p:extLst>
      <p:ext uri="{BB962C8B-B14F-4D97-AF65-F5344CB8AC3E}">
        <p14:creationId xmlns:p14="http://schemas.microsoft.com/office/powerpoint/2010/main" val="315809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192F9-3BCE-B443-BDB2-0515DCE638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F8832-19C5-B0DF-C246-91949001F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634B1-CBE9-72C8-FE6A-BA7EC0EB12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5C0581-26BD-AE06-AC16-15F72A1A9AA5}"/>
              </a:ext>
            </a:extLst>
          </p:cNvPr>
          <p:cNvSpPr>
            <a:spLocks noGrp="1"/>
          </p:cNvSpPr>
          <p:nvPr>
            <p:ph type="sldNum" sz="quarter" idx="5"/>
          </p:nvPr>
        </p:nvSpPr>
        <p:spPr/>
        <p:txBody>
          <a:bodyPr/>
          <a:lstStyle/>
          <a:p>
            <a:fld id="{B7C02899-EC1A-43CF-844D-608656805E1A}" type="slidenum">
              <a:rPr lang="en-US" smtClean="0"/>
              <a:t>4</a:t>
            </a:fld>
            <a:endParaRPr lang="en-US"/>
          </a:p>
        </p:txBody>
      </p:sp>
    </p:spTree>
    <p:extLst>
      <p:ext uri="{BB962C8B-B14F-4D97-AF65-F5344CB8AC3E}">
        <p14:creationId xmlns:p14="http://schemas.microsoft.com/office/powerpoint/2010/main" val="235314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02899-EC1A-43CF-844D-608656805E1A}" type="slidenum">
              <a:rPr lang="en-US" smtClean="0"/>
              <a:t>17</a:t>
            </a:fld>
            <a:endParaRPr lang="en-US"/>
          </a:p>
        </p:txBody>
      </p:sp>
    </p:spTree>
    <p:extLst>
      <p:ext uri="{BB962C8B-B14F-4D97-AF65-F5344CB8AC3E}">
        <p14:creationId xmlns:p14="http://schemas.microsoft.com/office/powerpoint/2010/main" val="289149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Anger from voice actors as NSFW mods use AI deepfakes to replicate their voices: 'This is NOT okay'  https://www.pcgamer.com/anger-from-voice-actors-as-nsfw-mods-use-ai-deepfakes-to-replicate-their-voices-this-is-not-okay/#ljsu5cpya7fw8vou28v</a:t>
            </a:r>
          </a:p>
          <a:p>
            <a:endParaRPr lang="en-US" dirty="0"/>
          </a:p>
          <a:p>
            <a:r>
              <a:rPr lang="en-US" dirty="0"/>
              <a:t>Fraudsters Used AI to Mimic CEO’s Voice in Unusual Cybercrime Case https://www.wsj.com/articles/fraudsters-use-ai-to-mimic-ceos-voice-in-unusual-cybercrime-case-11567157402</a:t>
            </a:r>
          </a:p>
          <a:p>
            <a:endParaRPr lang="en-US" dirty="0"/>
          </a:p>
          <a:p>
            <a:r>
              <a:rPr lang="en-US" dirty="0"/>
              <a:t>How con artists use AI,  apps,  social engineering to target parents,  grandparents for theft https://www.cbsnews.com/news/how-con-artists-use-ai-apps-to-steal-60-minutes-transcript/?linkId=215644785</a:t>
            </a:r>
          </a:p>
          <a:p>
            <a:endParaRPr lang="en-US" dirty="0"/>
          </a:p>
          <a:p>
            <a:r>
              <a:rPr lang="en-US" dirty="0"/>
              <a:t>Novel social engineering attacks soar 135% amid uptake of generative AI https://www.itpro.com/technology/artificial-intelligence-ai/370366/social-engineering-attacks-generative-ai-soar-135</a:t>
            </a:r>
          </a:p>
          <a:p>
            <a:endParaRPr lang="en-US" dirty="0"/>
          </a:p>
          <a:p>
            <a:r>
              <a:rPr lang="en-US" dirty="0"/>
              <a:t>How AI voice cloning threatens the security of banking systems https://cybernews.com/security/how-ai-voice-cloning-threatens-the-security-of-banking-systems/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var(--article-hero-headline--htag--font-family)"/>
              </a:rPr>
              <a:t>Deepfake scams have arrived: Fake videos spread on Facebook,  TikTok and </a:t>
            </a:r>
            <a:r>
              <a:rPr lang="en-US" b="0" i="0" dirty="0" err="1">
                <a:effectLst/>
                <a:latin typeface="var(--article-hero-headline--htag--font-family)"/>
              </a:rPr>
              <a:t>Youtube</a:t>
            </a:r>
            <a:r>
              <a:rPr lang="en-US" b="0" i="0" dirty="0">
                <a:effectLst/>
                <a:latin typeface="var(--article-hero-headline--htag--font-family)"/>
              </a:rPr>
              <a:t> https://www.nbcnews.com/tech/tech-news/deepfake-scams-arrived-fake-videos-spread-facebook-tiktok-youtube-rcna101415</a:t>
            </a:r>
          </a:p>
          <a:p>
            <a:endParaRPr lang="en-US" dirty="0"/>
          </a:p>
        </p:txBody>
      </p:sp>
      <p:sp>
        <p:nvSpPr>
          <p:cNvPr id="4" name="Slide Number Placeholder 3"/>
          <p:cNvSpPr>
            <a:spLocks noGrp="1"/>
          </p:cNvSpPr>
          <p:nvPr>
            <p:ph type="sldNum" sz="quarter" idx="5"/>
          </p:nvPr>
        </p:nvSpPr>
        <p:spPr/>
        <p:txBody>
          <a:bodyPr/>
          <a:lstStyle/>
          <a:p>
            <a:fld id="{B7C02899-EC1A-43CF-844D-608656805E1A}" type="slidenum">
              <a:rPr lang="en-US" smtClean="0"/>
              <a:t>28</a:t>
            </a:fld>
            <a:endParaRPr lang="en-US"/>
          </a:p>
        </p:txBody>
      </p:sp>
    </p:spTree>
    <p:extLst>
      <p:ext uri="{BB962C8B-B14F-4D97-AF65-F5344CB8AC3E}">
        <p14:creationId xmlns:p14="http://schemas.microsoft.com/office/powerpoint/2010/main" val="234226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A36-EC6E-8673-2B14-9FF0E9BAC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C0F33-5E6B-0BB5-49C3-95E9E03D4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EE8A8B-7A35-F976-6A40-B49A0542DCA7}"/>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5" name="Footer Placeholder 4">
            <a:extLst>
              <a:ext uri="{FF2B5EF4-FFF2-40B4-BE49-F238E27FC236}">
                <a16:creationId xmlns:a16="http://schemas.microsoft.com/office/drawing/2014/main" id="{4B94E92B-6C97-D9B1-C835-2AEB10894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730D2-8FD5-63DA-638C-0031D985F4F6}"/>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740107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F5E9-DEEC-B8E7-B090-E2221BDFE0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7D8AC8-C9B8-40C2-E9D7-AA7219782C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330E1-90F9-B706-2621-19B0650F13AA}"/>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5" name="Footer Placeholder 4">
            <a:extLst>
              <a:ext uri="{FF2B5EF4-FFF2-40B4-BE49-F238E27FC236}">
                <a16:creationId xmlns:a16="http://schemas.microsoft.com/office/drawing/2014/main" id="{C5970359-8369-34B1-4EBD-E60E216E2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EF85-E93F-A336-31D0-26C31BE22CF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761319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EF6CE8-9FCE-0D89-27F7-EA58EEB1D4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4E5627-DB94-A534-9BAB-F4B113B32D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D10157-4B59-4EA6-C88B-E40FD55159BC}"/>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5" name="Footer Placeholder 4">
            <a:extLst>
              <a:ext uri="{FF2B5EF4-FFF2-40B4-BE49-F238E27FC236}">
                <a16:creationId xmlns:a16="http://schemas.microsoft.com/office/drawing/2014/main" id="{1645E572-6896-8A33-132C-41EC75387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8CCF7-DA49-714B-8E2C-D48FC352A60A}"/>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3447105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DCDB-1953-5161-48A6-91D3E48802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9DD13C-3D2F-7645-2B7B-A2EC2D66FE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BDE69-5034-5551-80EB-D07BBC747768}"/>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5" name="Footer Placeholder 4">
            <a:extLst>
              <a:ext uri="{FF2B5EF4-FFF2-40B4-BE49-F238E27FC236}">
                <a16:creationId xmlns:a16="http://schemas.microsoft.com/office/drawing/2014/main" id="{1AA650E2-42D3-C4E9-2752-6D145117B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F5608-F7A5-17CB-19C8-4ED5EED95276}"/>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47910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72B3-9E81-BFC3-12C1-5E16810D5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8F1677-39C6-700A-B8A7-63D4DBFD02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29871-5C8C-5067-8833-F10232BAA023}"/>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5" name="Footer Placeholder 4">
            <a:extLst>
              <a:ext uri="{FF2B5EF4-FFF2-40B4-BE49-F238E27FC236}">
                <a16:creationId xmlns:a16="http://schemas.microsoft.com/office/drawing/2014/main" id="{496BF42A-F4E6-12DF-DEBE-7ADF32B3D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4DC2E-4590-115B-58C4-47088510ECE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33030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3208-89D9-15D8-11C4-B0C8D65B0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089BA-4B75-4403-59F6-939C54A1C6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3BAB4E-F9EC-85F0-DF29-68C76FFF86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AB83A5-729A-1ED6-0C91-E7F92E145DBB}"/>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6" name="Footer Placeholder 5">
            <a:extLst>
              <a:ext uri="{FF2B5EF4-FFF2-40B4-BE49-F238E27FC236}">
                <a16:creationId xmlns:a16="http://schemas.microsoft.com/office/drawing/2014/main" id="{CDB79F65-38D2-DC56-5558-B6B0F7FD0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F3F658-71AC-A523-BFC1-D0155EAACA8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43772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1B07-63B7-D91E-76A9-58D6935E3C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9FC899-E022-C1DD-17C9-31BD245136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E7B460-BC95-5CDD-1F0F-06942AC75C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92602-6809-589B-A766-13B3755DF5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4DE4FF-E6A7-1783-8440-DF362ED81F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1FD157-AC13-F885-EC6E-7A7C8C68F23F}"/>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8" name="Footer Placeholder 7">
            <a:extLst>
              <a:ext uri="{FF2B5EF4-FFF2-40B4-BE49-F238E27FC236}">
                <a16:creationId xmlns:a16="http://schemas.microsoft.com/office/drawing/2014/main" id="{B1C73B05-EBD3-D67F-9C86-C857951C06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A263F7-64DF-F103-8730-A21E0DC15F1E}"/>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046868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662B-1492-D4BB-259B-476D2D30A9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591C95-29A4-A998-0637-3A82D08A8EEA}"/>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4" name="Footer Placeholder 3">
            <a:extLst>
              <a:ext uri="{FF2B5EF4-FFF2-40B4-BE49-F238E27FC236}">
                <a16:creationId xmlns:a16="http://schemas.microsoft.com/office/drawing/2014/main" id="{EED456CD-C160-32B9-B5D2-BCA51C15A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11B4B6-5757-1FC1-25AC-3030BD4EF148}"/>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69965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AB362A-F347-FE5B-2241-009EA5C7E932}"/>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3" name="Footer Placeholder 2">
            <a:extLst>
              <a:ext uri="{FF2B5EF4-FFF2-40B4-BE49-F238E27FC236}">
                <a16:creationId xmlns:a16="http://schemas.microsoft.com/office/drawing/2014/main" id="{C2C650CB-0559-6252-6212-3298392480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A60D73-B133-B869-5D52-85D3A52841C8}"/>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71926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B6A1-C7C6-BAAE-D83B-66A5F1CF2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18840B-DB23-48DD-C3CD-8117FD436C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D45C02-DCD7-5EAC-7240-B840C7B38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5EA0F-5019-49D9-0386-FFA89D410DC6}"/>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6" name="Footer Placeholder 5">
            <a:extLst>
              <a:ext uri="{FF2B5EF4-FFF2-40B4-BE49-F238E27FC236}">
                <a16:creationId xmlns:a16="http://schemas.microsoft.com/office/drawing/2014/main" id="{DEFDA87F-5F6D-A1C1-00D1-0438490F3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7B18F-148D-2D8F-5C29-863644035D20}"/>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984875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9EAB-DB2C-511D-1F7B-85658BDD72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97491C-BB67-FC49-DF6E-84EAD44F7E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9C9F69-51E3-9E24-150C-D26E50928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C4300-1A98-1B26-7B2A-BEEFA86842C8}"/>
              </a:ext>
            </a:extLst>
          </p:cNvPr>
          <p:cNvSpPr>
            <a:spLocks noGrp="1"/>
          </p:cNvSpPr>
          <p:nvPr>
            <p:ph type="dt" sz="half" idx="10"/>
          </p:nvPr>
        </p:nvSpPr>
        <p:spPr/>
        <p:txBody>
          <a:bodyPr/>
          <a:lstStyle/>
          <a:p>
            <a:fld id="{E8A5DA61-A69B-417C-B82F-B6F762DAC29A}" type="datetimeFigureOut">
              <a:rPr lang="en-US" smtClean="0"/>
              <a:t>1/31/24</a:t>
            </a:fld>
            <a:endParaRPr lang="en-US"/>
          </a:p>
        </p:txBody>
      </p:sp>
      <p:sp>
        <p:nvSpPr>
          <p:cNvPr id="6" name="Footer Placeholder 5">
            <a:extLst>
              <a:ext uri="{FF2B5EF4-FFF2-40B4-BE49-F238E27FC236}">
                <a16:creationId xmlns:a16="http://schemas.microsoft.com/office/drawing/2014/main" id="{A134535C-BEA5-8C19-9A48-0DCA50743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21281-E535-B1DB-D17E-8D91253C714F}"/>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355310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52D9AE-9B72-00D7-74F8-02D4BAB65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C875E3-2032-BD8A-FE5D-BD65CE6C4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74BD7-BB32-F077-D314-4C6166A09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5DA61-A69B-417C-B82F-B6F762DAC29A}" type="datetimeFigureOut">
              <a:rPr lang="en-US" smtClean="0"/>
              <a:t>1/31/24</a:t>
            </a:fld>
            <a:endParaRPr lang="en-US"/>
          </a:p>
        </p:txBody>
      </p:sp>
      <p:sp>
        <p:nvSpPr>
          <p:cNvPr id="5" name="Footer Placeholder 4">
            <a:extLst>
              <a:ext uri="{FF2B5EF4-FFF2-40B4-BE49-F238E27FC236}">
                <a16:creationId xmlns:a16="http://schemas.microsoft.com/office/drawing/2014/main" id="{B486701E-1F2A-7F2A-E4A0-E8E27A98B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C809A-7544-9102-4737-B6A378996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879AAC-5F3C-4877-B534-4159EB5BCDEC}" type="slidenum">
              <a:rPr lang="en-US" smtClean="0"/>
              <a:t>‹#›</a:t>
            </a:fld>
            <a:endParaRPr lang="en-US"/>
          </a:p>
        </p:txBody>
      </p:sp>
    </p:spTree>
    <p:extLst>
      <p:ext uri="{BB962C8B-B14F-4D97-AF65-F5344CB8AC3E}">
        <p14:creationId xmlns:p14="http://schemas.microsoft.com/office/powerpoint/2010/main" val="4203655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8" Type="http://schemas.openxmlformats.org/officeDocument/2006/relationships/audio" Target="../media/media5.mp3"/><Relationship Id="rId13" Type="http://schemas.openxmlformats.org/officeDocument/2006/relationships/image" Target="../media/image29.png"/><Relationship Id="rId3" Type="http://schemas.microsoft.com/office/2007/relationships/media" Target="../media/media3.mp3"/><Relationship Id="rId7" Type="http://schemas.microsoft.com/office/2007/relationships/media" Target="../media/media5.mp3"/><Relationship Id="rId12" Type="http://schemas.openxmlformats.org/officeDocument/2006/relationships/image" Target="../media/image30.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audio" Target="../media/media4.mp3"/><Relationship Id="rId11" Type="http://schemas.openxmlformats.org/officeDocument/2006/relationships/image" Target="../media/image18.jpg"/><Relationship Id="rId5" Type="http://schemas.microsoft.com/office/2007/relationships/media" Target="../media/media4.mp3"/><Relationship Id="rId10" Type="http://schemas.openxmlformats.org/officeDocument/2006/relationships/notesSlide" Target="../notesSlides/notesSlide3.xml"/><Relationship Id="rId4" Type="http://schemas.openxmlformats.org/officeDocument/2006/relationships/audio" Target="../media/media3.mp3"/><Relationship Id="rId9"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9.pn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8.pn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9.pn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8.pn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RVC-Project" TargetMode="External"/><Relationship Id="rId13" Type="http://schemas.openxmlformats.org/officeDocument/2006/relationships/hyperlink" Target="https://www.bladerunner.ai/" TargetMode="External"/><Relationship Id="rId3" Type="http://schemas.openxmlformats.org/officeDocument/2006/relationships/image" Target="../media/image42.jpg"/><Relationship Id="rId7" Type="http://schemas.openxmlformats.org/officeDocument/2006/relationships/hyperlink" Target="https://coqui.ai/" TargetMode="External"/><Relationship Id="rId12" Type="http://schemas.openxmlformats.org/officeDocument/2006/relationships/hyperlink" Target="https://github.com/iperov/DeepFaceLab/"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levenlabs.io/" TargetMode="External"/><Relationship Id="rId11" Type="http://schemas.openxmlformats.org/officeDocument/2006/relationships/hyperlink" Target="https://github.com/s0md3v/roop" TargetMode="External"/><Relationship Id="rId5" Type="http://schemas.openxmlformats.org/officeDocument/2006/relationships/hyperlink" Target="https://snowfensive.com/" TargetMode="External"/><Relationship Id="rId10" Type="http://schemas.openxmlformats.org/officeDocument/2006/relationships/hyperlink" Target="https://www.neuralsyncai.com/" TargetMode="External"/><Relationship Id="rId4" Type="http://schemas.openxmlformats.org/officeDocument/2006/relationships/hyperlink" Target="https://openai.com/" TargetMode="External"/><Relationship Id="rId9" Type="http://schemas.openxmlformats.org/officeDocument/2006/relationships/hyperlink" Target="https://github.com/Rudrabha/Wav2Lip" TargetMode="External"/><Relationship Id="rId14" Type="http://schemas.openxmlformats.org/officeDocument/2006/relationships/hyperlink" Target="https://www.intel.com/content/www/us/en/research/blogs/trusted-media.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gif"/><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urple and blue background with text&#10;&#10;Description automatically generated">
            <a:extLst>
              <a:ext uri="{FF2B5EF4-FFF2-40B4-BE49-F238E27FC236}">
                <a16:creationId xmlns:a16="http://schemas.microsoft.com/office/drawing/2014/main" id="{DA758177-213A-D642-704F-47B3E9506993}"/>
              </a:ext>
            </a:extLst>
          </p:cNvPr>
          <p:cNvPicPr>
            <a:picLocks noChangeAspect="1"/>
          </p:cNvPicPr>
          <p:nvPr/>
        </p:nvPicPr>
        <p:blipFill rotWithShape="1">
          <a:blip r:embed="rId2">
            <a:extLst>
              <a:ext uri="{28A0092B-C50C-407E-A947-70E740481C1C}">
                <a14:useLocalDpi xmlns:a14="http://schemas.microsoft.com/office/drawing/2010/main" val="0"/>
              </a:ext>
            </a:extLst>
          </a:blip>
          <a:srcRect t="2828" b="18515"/>
          <a:stretch/>
        </p:blipFill>
        <p:spPr>
          <a:xfrm>
            <a:off x="20" y="1282"/>
            <a:ext cx="12191980" cy="6856718"/>
          </a:xfrm>
          <a:prstGeom prst="rect">
            <a:avLst/>
          </a:prstGeom>
        </p:spPr>
      </p:pic>
    </p:spTree>
    <p:extLst>
      <p:ext uri="{BB962C8B-B14F-4D97-AF65-F5344CB8AC3E}">
        <p14:creationId xmlns:p14="http://schemas.microsoft.com/office/powerpoint/2010/main" val="1060916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82756" y="1751307"/>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 Text/Code</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pic>
        <p:nvPicPr>
          <p:cNvPr id="5" name="Content Placeholder 4">
            <a:extLst>
              <a:ext uri="{FF2B5EF4-FFF2-40B4-BE49-F238E27FC236}">
                <a16:creationId xmlns:a16="http://schemas.microsoft.com/office/drawing/2014/main" id="{3045F903-5CC2-BA05-54C2-2DC9A4D47DE2}"/>
              </a:ext>
            </a:extLst>
          </p:cNvPr>
          <p:cNvPicPr>
            <a:picLocks noGrp="1" noChangeAspect="1"/>
          </p:cNvPicPr>
          <p:nvPr>
            <p:ph idx="1"/>
          </p:nvPr>
        </p:nvPicPr>
        <p:blipFill>
          <a:blip r:embed="rId3"/>
          <a:stretch>
            <a:fillRect/>
          </a:stretch>
        </p:blipFill>
        <p:spPr>
          <a:xfrm>
            <a:off x="5181600" y="625683"/>
            <a:ext cx="6563466" cy="5726625"/>
          </a:xfrm>
          <a:prstGeom prst="rect">
            <a:avLst/>
          </a:prstGeom>
        </p:spPr>
      </p:pic>
    </p:spTree>
    <p:extLst>
      <p:ext uri="{BB962C8B-B14F-4D97-AF65-F5344CB8AC3E}">
        <p14:creationId xmlns:p14="http://schemas.microsoft.com/office/powerpoint/2010/main" val="159844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2507143" y="291972"/>
            <a:ext cx="7829411" cy="1248083"/>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effectLst>
              </a:rPr>
              <a:t>Tom’s No-Work C2 </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613034" y="2238278"/>
            <a:ext cx="5691701" cy="3834492"/>
          </a:xfrm>
        </p:spPr>
        <p:txBody>
          <a:bodyPr anchor="t">
            <a:normAutofit/>
          </a:bodyPr>
          <a:lstStyle/>
          <a:p>
            <a:r>
              <a:rPr lang="en-US" sz="3200" dirty="0">
                <a:ln>
                  <a:solidFill>
                    <a:schemeClr val="bg1">
                      <a:lumMod val="50000"/>
                    </a:schemeClr>
                  </a:solidFill>
                </a:ln>
                <a:solidFill>
                  <a:srgbClr val="FFFFFF"/>
                </a:solidFill>
                <a:effectLst>
                  <a:glow rad="228600">
                    <a:schemeClr val="tx1">
                      <a:alpha val="40000"/>
                    </a:schemeClr>
                  </a:glow>
                </a:effectLst>
              </a:rPr>
              <a:t>100% Coded by ChatGPTv4</a:t>
            </a:r>
          </a:p>
          <a:p>
            <a:r>
              <a:rPr lang="en-US" sz="3200" dirty="0">
                <a:ln>
                  <a:solidFill>
                    <a:schemeClr val="bg1">
                      <a:lumMod val="50000"/>
                    </a:schemeClr>
                  </a:solidFill>
                </a:ln>
                <a:solidFill>
                  <a:srgbClr val="FFFFFF"/>
                </a:solidFill>
                <a:effectLst>
                  <a:glow rad="228600">
                    <a:schemeClr val="tx1">
                      <a:alpha val="40000"/>
                    </a:schemeClr>
                  </a:glow>
                </a:effectLst>
              </a:rPr>
              <a:t>Polymorphic</a:t>
            </a:r>
          </a:p>
          <a:p>
            <a:pPr lvl="1"/>
            <a:r>
              <a:rPr lang="en-US" sz="2800" dirty="0">
                <a:ln>
                  <a:solidFill>
                    <a:schemeClr val="bg1">
                      <a:lumMod val="50000"/>
                    </a:schemeClr>
                  </a:solidFill>
                </a:ln>
                <a:solidFill>
                  <a:srgbClr val="FFFFFF"/>
                </a:solidFill>
                <a:effectLst>
                  <a:glow rad="228600">
                    <a:schemeClr val="tx1">
                      <a:alpha val="40000"/>
                    </a:schemeClr>
                  </a:glow>
                </a:effectLst>
              </a:rPr>
              <a:t>New code every time means no signatures</a:t>
            </a:r>
          </a:p>
          <a:p>
            <a:r>
              <a:rPr lang="en-US" sz="3200" dirty="0">
                <a:ln>
                  <a:solidFill>
                    <a:schemeClr val="bg1">
                      <a:lumMod val="50000"/>
                    </a:schemeClr>
                  </a:solidFill>
                </a:ln>
                <a:solidFill>
                  <a:srgbClr val="FFFFFF"/>
                </a:solidFill>
                <a:effectLst>
                  <a:glow rad="228600">
                    <a:schemeClr val="tx1">
                      <a:alpha val="40000"/>
                    </a:schemeClr>
                  </a:glow>
                </a:effectLst>
              </a:rPr>
              <a:t>Designed will all known EDR bypasses </a:t>
            </a:r>
          </a:p>
        </p:txBody>
      </p:sp>
      <p:pic>
        <p:nvPicPr>
          <p:cNvPr id="10" name="Picture 9" descr="A screenshot of a computer&#10;&#10;Description automatically generated">
            <a:extLst>
              <a:ext uri="{FF2B5EF4-FFF2-40B4-BE49-F238E27FC236}">
                <a16:creationId xmlns:a16="http://schemas.microsoft.com/office/drawing/2014/main" id="{B2A79E46-D0AC-3223-BBA5-4B7318A91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849" y="2737469"/>
            <a:ext cx="5310433" cy="4010406"/>
          </a:xfrm>
          <a:prstGeom prst="rect">
            <a:avLst/>
          </a:prstGeom>
          <a:effectLst>
            <a:glow rad="101600">
              <a:schemeClr val="accent1">
                <a:satMod val="175000"/>
                <a:alpha val="40000"/>
              </a:schemeClr>
            </a:glow>
          </a:effectLst>
        </p:spPr>
      </p:pic>
      <p:pic>
        <p:nvPicPr>
          <p:cNvPr id="8" name="Picture 7" descr="A screenshot of a computer&#10;&#10;Description automatically generated">
            <a:extLst>
              <a:ext uri="{FF2B5EF4-FFF2-40B4-BE49-F238E27FC236}">
                <a16:creationId xmlns:a16="http://schemas.microsoft.com/office/drawing/2014/main" id="{A1D9AFE7-39D2-9C94-105C-871EFBF95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805" y="1616085"/>
            <a:ext cx="3245477" cy="1696874"/>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3101931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583995" y="381935"/>
            <a:ext cx="9374286" cy="1248083"/>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effectLst>
              </a:rPr>
              <a:t>A.I. Text/Code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200" dirty="0">
                <a:ln>
                  <a:solidFill>
                    <a:schemeClr val="bg1">
                      <a:lumMod val="50000"/>
                    </a:schemeClr>
                  </a:solidFill>
                </a:ln>
                <a:solidFill>
                  <a:srgbClr val="FFFFFF"/>
                </a:solidFill>
                <a:effectLst>
                  <a:glow rad="228600">
                    <a:schemeClr val="tx1">
                      <a:alpha val="40000"/>
                    </a:schemeClr>
                  </a:glow>
                </a:effectLst>
              </a:rPr>
              <a:t>Organization level attacks</a:t>
            </a:r>
          </a:p>
          <a:p>
            <a:pPr lvl="1"/>
            <a:r>
              <a:rPr lang="en-US" sz="3200" dirty="0">
                <a:ln>
                  <a:solidFill>
                    <a:schemeClr val="bg1">
                      <a:lumMod val="50000"/>
                    </a:schemeClr>
                  </a:solidFill>
                </a:ln>
                <a:solidFill>
                  <a:srgbClr val="FFFFFF"/>
                </a:solidFill>
                <a:effectLst>
                  <a:glow rad="228600">
                    <a:schemeClr val="tx1">
                      <a:alpha val="40000"/>
                    </a:schemeClr>
                  </a:glow>
                </a:effectLst>
              </a:rPr>
              <a:t>Rapid development of exploit code</a:t>
            </a:r>
          </a:p>
          <a:p>
            <a:pPr lvl="1"/>
            <a:r>
              <a:rPr lang="en-US" sz="3200" dirty="0">
                <a:ln>
                  <a:solidFill>
                    <a:schemeClr val="bg1">
                      <a:lumMod val="50000"/>
                    </a:schemeClr>
                  </a:solidFill>
                </a:ln>
                <a:solidFill>
                  <a:srgbClr val="FFFFFF"/>
                </a:solidFill>
                <a:effectLst>
                  <a:glow rad="228600">
                    <a:schemeClr val="tx1">
                      <a:alpha val="40000"/>
                    </a:schemeClr>
                  </a:glow>
                </a:effectLst>
              </a:rPr>
              <a:t>Text generation/filter evasion</a:t>
            </a:r>
          </a:p>
          <a:p>
            <a:r>
              <a:rPr lang="en-US" sz="3200" dirty="0">
                <a:ln>
                  <a:solidFill>
                    <a:schemeClr val="bg1">
                      <a:lumMod val="50000"/>
                    </a:schemeClr>
                  </a:solidFill>
                </a:ln>
                <a:solidFill>
                  <a:srgbClr val="FFFFFF"/>
                </a:solidFill>
                <a:effectLst>
                  <a:glow rad="228600">
                    <a:schemeClr val="tx1">
                      <a:alpha val="40000"/>
                    </a:schemeClr>
                  </a:glow>
                </a:effectLst>
              </a:rPr>
              <a:t>Social Engineering Text</a:t>
            </a:r>
          </a:p>
        </p:txBody>
      </p:sp>
      <p:pic>
        <p:nvPicPr>
          <p:cNvPr id="6" name="Picture 5">
            <a:extLst>
              <a:ext uri="{FF2B5EF4-FFF2-40B4-BE49-F238E27FC236}">
                <a16:creationId xmlns:a16="http://schemas.microsoft.com/office/drawing/2014/main" id="{34E44E29-319A-3615-038E-25E72D6C842B}"/>
              </a:ext>
            </a:extLst>
          </p:cNvPr>
          <p:cNvPicPr>
            <a:picLocks noChangeAspect="1"/>
          </p:cNvPicPr>
          <p:nvPr/>
        </p:nvPicPr>
        <p:blipFill>
          <a:blip r:embed="rId3"/>
          <a:stretch>
            <a:fillRect/>
          </a:stretch>
        </p:blipFill>
        <p:spPr>
          <a:xfrm>
            <a:off x="6705728" y="1630018"/>
            <a:ext cx="3856621" cy="4786447"/>
          </a:xfrm>
          <a:prstGeom prst="rect">
            <a:avLst/>
          </a:prstGeom>
        </p:spPr>
      </p:pic>
    </p:spTree>
    <p:extLst>
      <p:ext uri="{BB962C8B-B14F-4D97-AF65-F5344CB8AC3E}">
        <p14:creationId xmlns:p14="http://schemas.microsoft.com/office/powerpoint/2010/main" val="1972343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4114EAB-9C51-A5A4-3725-AE896288C2F5}"/>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16CA75C-BAE0-8650-D4E1-FAF323E7A268}"/>
              </a:ext>
            </a:extLst>
          </p:cNvPr>
          <p:cNvSpPr/>
          <p:nvPr/>
        </p:nvSpPr>
        <p:spPr>
          <a:xfrm>
            <a:off x="6851151" y="157708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13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2A21FE-C56B-42B6-82D1-D3F0C4A47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4BE011A-C166-4E7B-A300-186767380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1261A9AF-2897-4CFD-9D9D-17105C8A2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descr="A purple triangle with a grid and stars&#10;&#10;Description automatically generated with medium confidence">
            <a:extLst>
              <a:ext uri="{FF2B5EF4-FFF2-40B4-BE49-F238E27FC236}">
                <a16:creationId xmlns:a16="http://schemas.microsoft.com/office/drawing/2014/main" id="{1634FE84-3332-CE92-DCA8-AD26185DA60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000"/>
                    </a14:imgEffect>
                  </a14:imgLayer>
                </a14:imgProps>
              </a:ext>
              <a:ext uri="{28A0092B-C50C-407E-A947-70E740481C1C}">
                <a14:useLocalDpi xmlns:a14="http://schemas.microsoft.com/office/drawing/2010/main" val="0"/>
              </a:ext>
            </a:extLst>
          </a:blip>
          <a:stretch>
            <a:fillRect/>
          </a:stretch>
        </p:blipFill>
        <p:spPr>
          <a:xfrm>
            <a:off x="-4280" y="-856"/>
            <a:ext cx="9651199" cy="6900607"/>
          </a:xfrm>
          <a:prstGeom prst="rect">
            <a:avLst/>
          </a:prstGeom>
        </p:spPr>
      </p:pic>
      <p:sp>
        <p:nvSpPr>
          <p:cNvPr id="10" name="Rectangle 9">
            <a:extLst>
              <a:ext uri="{FF2B5EF4-FFF2-40B4-BE49-F238E27FC236}">
                <a16:creationId xmlns:a16="http://schemas.microsoft.com/office/drawing/2014/main" id="{4A00CD40-4D03-0737-A5AD-67AD83B16378}"/>
              </a:ext>
            </a:extLst>
          </p:cNvPr>
          <p:cNvSpPr/>
          <p:nvPr/>
        </p:nvSpPr>
        <p:spPr>
          <a:xfrm>
            <a:off x="0" y="21512"/>
            <a:ext cx="8011504" cy="6853452"/>
          </a:xfrm>
          <a:prstGeom prst="rect">
            <a:avLst/>
          </a:prstGeom>
          <a:solidFill>
            <a:schemeClr val="bg1">
              <a:alpha val="26000"/>
            </a:schemeClr>
          </a:solidFill>
          <a:effectLst>
            <a:outerShdw blurRad="50800" dist="50800" dir="5400000" algn="ctr" rotWithShape="0">
              <a:srgbClr val="000000">
                <a:alpha val="73585"/>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50800" dir="5400000" algn="ctr" rotWithShape="0">
                  <a:srgbClr val="000000">
                    <a:alpha val="35000"/>
                  </a:srgbClr>
                </a:outerShdw>
              </a:effectLst>
            </a:endParaRPr>
          </a:p>
        </p:txBody>
      </p:sp>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257879" y="2050575"/>
            <a:ext cx="3650776" cy="2756847"/>
          </a:xfrm>
        </p:spPr>
        <p:txBody>
          <a:bodyPr vert="horz" lIns="91440" tIns="45720" rIns="91440" bIns="45720" rtlCol="0" anchor="b">
            <a:noAutofit/>
          </a:bodyPr>
          <a:lstStyle/>
          <a:p>
            <a:pPr algn="r"/>
            <a: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t>A.I.</a:t>
            </a:r>
            <a:b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t>Audio</a:t>
            </a:r>
            <a:b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sp>
        <p:nvSpPr>
          <p:cNvPr id="21" name="Rectangle 20">
            <a:extLst>
              <a:ext uri="{FF2B5EF4-FFF2-40B4-BE49-F238E27FC236}">
                <a16:creationId xmlns:a16="http://schemas.microsoft.com/office/drawing/2014/main" id="{755E56EF-ADF6-479C-99B3-ADDDE6959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3596" y="3602565"/>
            <a:ext cx="2469272"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video game&#10;&#10;Description automatically generated">
            <a:extLst>
              <a:ext uri="{FF2B5EF4-FFF2-40B4-BE49-F238E27FC236}">
                <a16:creationId xmlns:a16="http://schemas.microsoft.com/office/drawing/2014/main" id="{367EF247-08B7-DEC0-7106-F5B33CC9E53C}"/>
              </a:ext>
            </a:extLst>
          </p:cNvPr>
          <p:cNvPicPr>
            <a:picLocks noChangeAspect="1"/>
          </p:cNvPicPr>
          <p:nvPr/>
        </p:nvPicPr>
        <p:blipFill rotWithShape="1">
          <a:blip r:embed="rId4"/>
          <a:srcRect l="6102" r="1185" b="-2"/>
          <a:stretch/>
        </p:blipFill>
        <p:spPr>
          <a:xfrm>
            <a:off x="4032902" y="3428999"/>
            <a:ext cx="4083839" cy="344681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61BCBC7-C042-3E8F-4C73-3EBD4BEF2727}"/>
              </a:ext>
            </a:extLst>
          </p:cNvPr>
          <p:cNvPicPr>
            <a:picLocks noChangeAspect="1"/>
          </p:cNvPicPr>
          <p:nvPr/>
        </p:nvPicPr>
        <p:blipFill rotWithShape="1">
          <a:blip r:embed="rId5"/>
          <a:srcRect r="6463" b="3"/>
          <a:stretch/>
        </p:blipFill>
        <p:spPr>
          <a:xfrm>
            <a:off x="4032902" y="1658"/>
            <a:ext cx="4083839" cy="3438124"/>
          </a:xfrm>
          <a:prstGeom prst="rect">
            <a:avLst/>
          </a:prstGeom>
        </p:spPr>
      </p:pic>
      <p:pic>
        <p:nvPicPr>
          <p:cNvPr id="3" name="Picture 2" descr="A person talking on a cell phone&#10;&#10;Description automatically generated">
            <a:extLst>
              <a:ext uri="{FF2B5EF4-FFF2-40B4-BE49-F238E27FC236}">
                <a16:creationId xmlns:a16="http://schemas.microsoft.com/office/drawing/2014/main" id="{D4CB58B4-6780-33F2-323D-8BEA72EEB14B}"/>
              </a:ext>
            </a:extLst>
          </p:cNvPr>
          <p:cNvPicPr>
            <a:picLocks noChangeAspect="1"/>
          </p:cNvPicPr>
          <p:nvPr/>
        </p:nvPicPr>
        <p:blipFill rotWithShape="1">
          <a:blip r:embed="rId6">
            <a:extLst>
              <a:ext uri="{28A0092B-C50C-407E-A947-70E740481C1C}">
                <a14:useLocalDpi xmlns:a14="http://schemas.microsoft.com/office/drawing/2010/main" val="0"/>
              </a:ext>
            </a:extLst>
          </a:blip>
          <a:srcRect l="17639" r="8012" b="-3"/>
          <a:stretch/>
        </p:blipFill>
        <p:spPr>
          <a:xfrm>
            <a:off x="8116741" y="3428999"/>
            <a:ext cx="4083837" cy="3446819"/>
          </a:xfrm>
          <a:prstGeom prst="rect">
            <a:avLst/>
          </a:prstGeom>
        </p:spPr>
      </p:pic>
      <p:pic>
        <p:nvPicPr>
          <p:cNvPr id="7" name="Picture 6" descr="A screenshot of a newspaper&#10;&#10;Description automatically generated">
            <a:extLst>
              <a:ext uri="{FF2B5EF4-FFF2-40B4-BE49-F238E27FC236}">
                <a16:creationId xmlns:a16="http://schemas.microsoft.com/office/drawing/2014/main" id="{21354860-E1DE-C797-16DC-1D25C12F8B48}"/>
              </a:ext>
            </a:extLst>
          </p:cNvPr>
          <p:cNvPicPr>
            <a:picLocks noChangeAspect="1"/>
          </p:cNvPicPr>
          <p:nvPr/>
        </p:nvPicPr>
        <p:blipFill rotWithShape="1">
          <a:blip r:embed="rId7"/>
          <a:srcRect l="2633" r="27285" b="-2"/>
          <a:stretch/>
        </p:blipFill>
        <p:spPr>
          <a:xfrm>
            <a:off x="8116741" y="1658"/>
            <a:ext cx="4083839" cy="3438124"/>
          </a:xfrm>
          <a:prstGeom prst="rect">
            <a:avLst/>
          </a:prstGeom>
        </p:spPr>
      </p:pic>
    </p:spTree>
    <p:extLst>
      <p:ext uri="{BB962C8B-B14F-4D97-AF65-F5344CB8AC3E}">
        <p14:creationId xmlns:p14="http://schemas.microsoft.com/office/powerpoint/2010/main" val="302308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Combined</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Audio</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Phishing</a:t>
            </a:r>
          </a:p>
          <a:p>
            <a:r>
              <a:rPr lang="en-US" sz="3600" dirty="0">
                <a:ln>
                  <a:solidFill>
                    <a:schemeClr val="bg1">
                      <a:lumMod val="50000"/>
                    </a:schemeClr>
                  </a:solidFill>
                </a:ln>
                <a:solidFill>
                  <a:srgbClr val="FFFFFF"/>
                </a:solidFill>
                <a:effectLst>
                  <a:glow rad="228600">
                    <a:schemeClr val="tx1">
                      <a:alpha val="40000"/>
                    </a:schemeClr>
                  </a:glow>
                </a:effectLst>
              </a:rPr>
              <a:t>Account Compromise</a:t>
            </a:r>
          </a:p>
        </p:txBody>
      </p:sp>
      <p:pic>
        <p:nvPicPr>
          <p:cNvPr id="2" name="Picture 1">
            <a:extLst>
              <a:ext uri="{FF2B5EF4-FFF2-40B4-BE49-F238E27FC236}">
                <a16:creationId xmlns:a16="http://schemas.microsoft.com/office/drawing/2014/main" id="{8D2BDB91-5A4C-0D38-4566-F20931AB59E7}"/>
              </a:ext>
            </a:extLst>
          </p:cNvPr>
          <p:cNvPicPr>
            <a:picLocks noChangeAspect="1"/>
          </p:cNvPicPr>
          <p:nvPr/>
        </p:nvPicPr>
        <p:blipFill rotWithShape="1">
          <a:blip r:embed="rId3"/>
          <a:srcRect b="28546"/>
          <a:stretch/>
        </p:blipFill>
        <p:spPr>
          <a:xfrm>
            <a:off x="6389262" y="1630018"/>
            <a:ext cx="5582801" cy="4298834"/>
          </a:xfrm>
          <a:prstGeom prst="rect">
            <a:avLst/>
          </a:prstGeom>
        </p:spPr>
      </p:pic>
    </p:spTree>
    <p:extLst>
      <p:ext uri="{BB962C8B-B14F-4D97-AF65-F5344CB8AC3E}">
        <p14:creationId xmlns:p14="http://schemas.microsoft.com/office/powerpoint/2010/main" val="703530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pic>
        <p:nvPicPr>
          <p:cNvPr id="7" name="Content Placeholder 6" descr="A person talking on a cell phone&#10;&#10;Description automatically generated">
            <a:extLst>
              <a:ext uri="{FF2B5EF4-FFF2-40B4-BE49-F238E27FC236}">
                <a16:creationId xmlns:a16="http://schemas.microsoft.com/office/drawing/2014/main" id="{F22B40AE-A7FE-4710-7159-3EDE4A951B5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05632" y="1889511"/>
            <a:ext cx="6694316" cy="4205748"/>
          </a:xfrm>
        </p:spPr>
      </p:pic>
      <p:pic>
        <p:nvPicPr>
          <p:cNvPr id="8" name="malarky">
            <a:hlinkClick r:id="" action="ppaction://media"/>
            <a:extLst>
              <a:ext uri="{FF2B5EF4-FFF2-40B4-BE49-F238E27FC236}">
                <a16:creationId xmlns:a16="http://schemas.microsoft.com/office/drawing/2014/main" id="{216BB144-A5D6-0345-E270-F7AEFCA40D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84436" y="3179585"/>
            <a:ext cx="812800" cy="812800"/>
          </a:xfrm>
          <a:prstGeom prst="rect">
            <a:avLst/>
          </a:prstGeom>
        </p:spPr>
      </p:pic>
    </p:spTree>
    <p:extLst>
      <p:ext uri="{BB962C8B-B14F-4D97-AF65-F5344CB8AC3E}">
        <p14:creationId xmlns:p14="http://schemas.microsoft.com/office/powerpoint/2010/main" val="217692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1">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739480" y="2708738"/>
            <a:ext cx="5691701" cy="1926274"/>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Combined</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Audio</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Phishing</a:t>
            </a:r>
          </a:p>
          <a:p>
            <a:r>
              <a:rPr lang="en-US" sz="3600" dirty="0">
                <a:ln>
                  <a:solidFill>
                    <a:schemeClr val="bg1">
                      <a:lumMod val="50000"/>
                    </a:schemeClr>
                  </a:solidFill>
                </a:ln>
                <a:solidFill>
                  <a:srgbClr val="FFFFFF"/>
                </a:solidFill>
                <a:effectLst>
                  <a:glow rad="228600">
                    <a:schemeClr val="tx1">
                      <a:alpha val="40000"/>
                    </a:schemeClr>
                  </a:glow>
                </a:effectLst>
              </a:rPr>
              <a:t>Account Compromise</a:t>
            </a:r>
          </a:p>
        </p:txBody>
      </p:sp>
      <p:pic>
        <p:nvPicPr>
          <p:cNvPr id="9" name="ChrisAudioSample1">
            <a:hlinkClick r:id="" action="ppaction://media"/>
            <a:extLst>
              <a:ext uri="{FF2B5EF4-FFF2-40B4-BE49-F238E27FC236}">
                <a16:creationId xmlns:a16="http://schemas.microsoft.com/office/drawing/2014/main" id="{22A8D961-2EFD-4097-1564-01861F84E3F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990335" y="1744444"/>
            <a:ext cx="406400" cy="406400"/>
          </a:xfrm>
          <a:prstGeom prst="rect">
            <a:avLst/>
          </a:prstGeom>
        </p:spPr>
      </p:pic>
      <p:pic>
        <p:nvPicPr>
          <p:cNvPr id="10" name="ChrisAudioSample2">
            <a:hlinkClick r:id="" action="ppaction://media"/>
            <a:extLst>
              <a:ext uri="{FF2B5EF4-FFF2-40B4-BE49-F238E27FC236}">
                <a16:creationId xmlns:a16="http://schemas.microsoft.com/office/drawing/2014/main" id="{7CFC7CEE-6384-61BC-C647-7BD1EC2380F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990335" y="2949784"/>
            <a:ext cx="406400" cy="406400"/>
          </a:xfrm>
          <a:prstGeom prst="rect">
            <a:avLst/>
          </a:prstGeom>
        </p:spPr>
      </p:pic>
      <p:pic>
        <p:nvPicPr>
          <p:cNvPr id="11" name="ChrisAudioSample3">
            <a:hlinkClick r:id="" action="ppaction://media"/>
            <a:extLst>
              <a:ext uri="{FF2B5EF4-FFF2-40B4-BE49-F238E27FC236}">
                <a16:creationId xmlns:a16="http://schemas.microsoft.com/office/drawing/2014/main" id="{5E80E2E9-8B8C-DDBB-18DC-AF41E2EA7925}"/>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8990335" y="4155125"/>
            <a:ext cx="406400" cy="406400"/>
          </a:xfrm>
          <a:prstGeom prst="rect">
            <a:avLst/>
          </a:prstGeom>
        </p:spPr>
      </p:pic>
      <p:sp>
        <p:nvSpPr>
          <p:cNvPr id="12" name="Rectangle 11">
            <a:extLst>
              <a:ext uri="{FF2B5EF4-FFF2-40B4-BE49-F238E27FC236}">
                <a16:creationId xmlns:a16="http://schemas.microsoft.com/office/drawing/2014/main" id="{210FFCF5-5171-36BF-8D0E-8BC4BF5C604B}"/>
              </a:ext>
            </a:extLst>
          </p:cNvPr>
          <p:cNvSpPr/>
          <p:nvPr/>
        </p:nvSpPr>
        <p:spPr>
          <a:xfrm>
            <a:off x="6431182" y="1623646"/>
            <a:ext cx="5524707" cy="4090086"/>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ChrisAudioSampleCell">
            <a:hlinkClick r:id="" action="ppaction://media"/>
            <a:extLst>
              <a:ext uri="{FF2B5EF4-FFF2-40B4-BE49-F238E27FC236}">
                <a16:creationId xmlns:a16="http://schemas.microsoft.com/office/drawing/2014/main" id="{CB9F1DB1-A231-4498-5AAA-93A59D09067A}"/>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8990335" y="5031154"/>
            <a:ext cx="406400" cy="406400"/>
          </a:xfrm>
          <a:prstGeom prst="rect">
            <a:avLst/>
          </a:prstGeom>
        </p:spPr>
      </p:pic>
    </p:spTree>
    <p:extLst>
      <p:ext uri="{BB962C8B-B14F-4D97-AF65-F5344CB8AC3E}">
        <p14:creationId xmlns:p14="http://schemas.microsoft.com/office/powerpoint/2010/main" val="7112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8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880"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735" fill="hold"/>
                                        <p:tgtEl>
                                          <p:spTgt spid="1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57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9"/>
                </p:tgtEl>
              </p:cMediaNode>
            </p:audio>
            <p:audio>
              <p:cMediaNode vol="80000">
                <p:cTn id="20" fill="hold" display="0">
                  <p:stCondLst>
                    <p:cond delay="indefinite"/>
                  </p:stCondLst>
                  <p:endCondLst>
                    <p:cond evt="onStopAudio" delay="0">
                      <p:tgtEl>
                        <p:sldTgt/>
                      </p:tgtEl>
                    </p:cond>
                  </p:endCondLst>
                </p:cTn>
                <p:tgtEl>
                  <p:spTgt spid="10"/>
                </p:tgtEl>
              </p:cMediaNode>
            </p:audio>
            <p:audio>
              <p:cMediaNode vol="80000">
                <p:cTn id="21" fill="hold" display="0">
                  <p:stCondLst>
                    <p:cond delay="indefinite"/>
                  </p:stCondLst>
                  <p:endCondLst>
                    <p:cond evt="onStopAudio" delay="0">
                      <p:tgtEl>
                        <p:sldTgt/>
                      </p:tgtEl>
                    </p:cond>
                  </p:endCondLst>
                </p:cTn>
                <p:tgtEl>
                  <p:spTgt spid="11"/>
                </p:tgtEl>
              </p:cMediaNode>
            </p:audio>
            <p:audio>
              <p:cMediaNode vol="80000">
                <p:cTn id="22"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Current State</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565901" y="2680053"/>
            <a:ext cx="5530099" cy="2596116"/>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Breath and mouth sounds</a:t>
            </a:r>
          </a:p>
          <a:p>
            <a:r>
              <a:rPr lang="en-US" sz="3600" dirty="0">
                <a:ln>
                  <a:solidFill>
                    <a:schemeClr val="bg1">
                      <a:lumMod val="50000"/>
                    </a:schemeClr>
                  </a:solidFill>
                </a:ln>
                <a:solidFill>
                  <a:srgbClr val="FFFFFF"/>
                </a:solidFill>
                <a:effectLst>
                  <a:glow rad="228600">
                    <a:schemeClr val="tx1">
                      <a:alpha val="40000"/>
                    </a:schemeClr>
                  </a:glow>
                </a:effectLst>
              </a:rPr>
              <a:t>“</a:t>
            </a:r>
            <a:r>
              <a:rPr lang="en-US" sz="3600" dirty="0" err="1">
                <a:ln>
                  <a:solidFill>
                    <a:schemeClr val="bg1">
                      <a:lumMod val="50000"/>
                    </a:schemeClr>
                  </a:solidFill>
                </a:ln>
                <a:solidFill>
                  <a:srgbClr val="FFFFFF"/>
                </a:solidFill>
                <a:effectLst>
                  <a:glow rad="228600">
                    <a:schemeClr val="tx1">
                      <a:alpha val="40000"/>
                    </a:schemeClr>
                  </a:glow>
                </a:effectLst>
              </a:rPr>
              <a:t>umms</a:t>
            </a:r>
            <a:r>
              <a:rPr lang="en-US" sz="3600" dirty="0">
                <a:ln>
                  <a:solidFill>
                    <a:schemeClr val="bg1">
                      <a:lumMod val="50000"/>
                    </a:schemeClr>
                  </a:solidFill>
                </a:ln>
                <a:solidFill>
                  <a:srgbClr val="FFFFFF"/>
                </a:solidFill>
                <a:effectLst>
                  <a:glow rad="228600">
                    <a:schemeClr val="tx1">
                      <a:alpha val="40000"/>
                    </a:schemeClr>
                  </a:glow>
                </a:effectLst>
              </a:rPr>
              <a:t>” and “</a:t>
            </a:r>
            <a:r>
              <a:rPr lang="en-US" sz="3600" dirty="0" err="1">
                <a:ln>
                  <a:solidFill>
                    <a:schemeClr val="bg1">
                      <a:lumMod val="50000"/>
                    </a:schemeClr>
                  </a:solidFill>
                </a:ln>
                <a:solidFill>
                  <a:srgbClr val="FFFFFF"/>
                </a:solidFill>
                <a:effectLst>
                  <a:glow rad="228600">
                    <a:schemeClr val="tx1">
                      <a:alpha val="40000"/>
                    </a:schemeClr>
                  </a:glow>
                </a:effectLst>
              </a:rPr>
              <a:t>uhhs</a:t>
            </a:r>
            <a:r>
              <a:rPr lang="en-US" sz="3600" dirty="0">
                <a:ln>
                  <a:solidFill>
                    <a:schemeClr val="bg1">
                      <a:lumMod val="50000"/>
                    </a:schemeClr>
                  </a:solidFill>
                </a:ln>
                <a:solidFill>
                  <a:srgbClr val="FFFFFF"/>
                </a:solidFill>
                <a:effectLst>
                  <a:glow rad="228600">
                    <a:schemeClr val="tx1">
                      <a:alpha val="40000"/>
                    </a:schemeClr>
                  </a:glow>
                </a:effectLst>
              </a:rPr>
              <a:t>” </a:t>
            </a:r>
          </a:p>
          <a:p>
            <a:r>
              <a:rPr lang="en-US" sz="3600" dirty="0">
                <a:ln>
                  <a:solidFill>
                    <a:schemeClr val="bg1">
                      <a:lumMod val="50000"/>
                    </a:schemeClr>
                  </a:solidFill>
                </a:ln>
                <a:solidFill>
                  <a:srgbClr val="FFFFFF"/>
                </a:solidFill>
                <a:effectLst>
                  <a:glow rad="228600">
                    <a:schemeClr val="tx1">
                      <a:alpha val="40000"/>
                    </a:schemeClr>
                  </a:glow>
                </a:effectLst>
              </a:rPr>
              <a:t>Stammers</a:t>
            </a:r>
          </a:p>
          <a:p>
            <a:r>
              <a:rPr lang="en-US" sz="3600" dirty="0">
                <a:ln>
                  <a:solidFill>
                    <a:schemeClr val="bg1">
                      <a:lumMod val="50000"/>
                    </a:schemeClr>
                  </a:solidFill>
                </a:ln>
                <a:solidFill>
                  <a:srgbClr val="FFFFFF"/>
                </a:solidFill>
                <a:effectLst>
                  <a:glow rad="228600">
                    <a:schemeClr val="tx1">
                      <a:alpha val="40000"/>
                    </a:schemeClr>
                  </a:glow>
                </a:effectLst>
              </a:rPr>
              <a:t>Pauses </a:t>
            </a:r>
          </a:p>
        </p:txBody>
      </p:sp>
      <p:sp>
        <p:nvSpPr>
          <p:cNvPr id="12" name="Rectangle 11">
            <a:extLst>
              <a:ext uri="{FF2B5EF4-FFF2-40B4-BE49-F238E27FC236}">
                <a16:creationId xmlns:a16="http://schemas.microsoft.com/office/drawing/2014/main" id="{210FFCF5-5171-36BF-8D0E-8BC4BF5C604B}"/>
              </a:ext>
            </a:extLst>
          </p:cNvPr>
          <p:cNvSpPr/>
          <p:nvPr/>
        </p:nvSpPr>
        <p:spPr>
          <a:xfrm>
            <a:off x="6796726" y="2412557"/>
            <a:ext cx="4608064" cy="321148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ElevenLabs_2024-02-01T04_40_55_ Chris_ivc_s0_sb100_se100_b_m2">
            <a:hlinkClick r:id="" action="ppaction://media"/>
            <a:extLst>
              <a:ext uri="{FF2B5EF4-FFF2-40B4-BE49-F238E27FC236}">
                <a16:creationId xmlns:a16="http://schemas.microsoft.com/office/drawing/2014/main" id="{549E5F75-E919-C817-6C98-D30858841B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6163" y="3116992"/>
            <a:ext cx="1802616" cy="1802616"/>
          </a:xfrm>
          <a:prstGeom prst="rect">
            <a:avLst/>
          </a:prstGeom>
        </p:spPr>
      </p:pic>
    </p:spTree>
    <p:extLst>
      <p:ext uri="{BB962C8B-B14F-4D97-AF65-F5344CB8AC3E}">
        <p14:creationId xmlns:p14="http://schemas.microsoft.com/office/powerpoint/2010/main" val="78428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288CDED-C760-606D-25F9-69FBBD366D24}"/>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28DD037-DF4D-3E37-F32E-0190386F91EE}"/>
              </a:ext>
            </a:extLst>
          </p:cNvPr>
          <p:cNvSpPr/>
          <p:nvPr/>
        </p:nvSpPr>
        <p:spPr>
          <a:xfrm>
            <a:off x="6810055" y="157708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783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336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pic>
        <p:nvPicPr>
          <p:cNvPr id="8" name="Picture 7" descr="A person with long hair and large earrings&#10;&#10;Description automatically generated">
            <a:extLst>
              <a:ext uri="{FF2B5EF4-FFF2-40B4-BE49-F238E27FC236}">
                <a16:creationId xmlns:a16="http://schemas.microsoft.com/office/drawing/2014/main" id="{33176A2F-FE01-573A-CF3D-759D9BC1D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739" y="146811"/>
            <a:ext cx="5501437" cy="3916277"/>
          </a:xfrm>
          <a:prstGeom prst="rect">
            <a:avLst/>
          </a:prstGeom>
          <a:effectLst>
            <a:glow rad="139700">
              <a:schemeClr val="accent1">
                <a:satMod val="175000"/>
                <a:alpha val="40000"/>
              </a:schemeClr>
            </a:glow>
          </a:effectLst>
        </p:spPr>
      </p:pic>
      <p:pic>
        <p:nvPicPr>
          <p:cNvPr id="3" name="Picture 2">
            <a:extLst>
              <a:ext uri="{FF2B5EF4-FFF2-40B4-BE49-F238E27FC236}">
                <a16:creationId xmlns:a16="http://schemas.microsoft.com/office/drawing/2014/main" id="{A80E8538-0C76-62E9-D8DE-2E7A386FEC60}"/>
              </a:ext>
            </a:extLst>
          </p:cNvPr>
          <p:cNvPicPr>
            <a:picLocks noChangeAspect="1"/>
          </p:cNvPicPr>
          <p:nvPr/>
        </p:nvPicPr>
        <p:blipFill rotWithShape="1">
          <a:blip r:embed="rId4"/>
          <a:srcRect t="10668" b="34265"/>
          <a:stretch/>
        </p:blipFill>
        <p:spPr>
          <a:xfrm>
            <a:off x="6703140" y="3971304"/>
            <a:ext cx="5402233" cy="2470727"/>
          </a:xfrm>
          <a:prstGeom prst="rect">
            <a:avLst/>
          </a:prstGeom>
          <a:effectLst>
            <a:glow rad="139700">
              <a:schemeClr val="accent1">
                <a:satMod val="175000"/>
                <a:alpha val="40000"/>
              </a:schemeClr>
            </a:glow>
          </a:effectLst>
        </p:spPr>
      </p:pic>
      <p:pic>
        <p:nvPicPr>
          <p:cNvPr id="6" name="Picture 5" descr="A screenshot of a social media post&#10;&#10;Description automatically generated">
            <a:extLst>
              <a:ext uri="{FF2B5EF4-FFF2-40B4-BE49-F238E27FC236}">
                <a16:creationId xmlns:a16="http://schemas.microsoft.com/office/drawing/2014/main" id="{D44FE0E5-6BE7-5479-11A9-B528A7679281}"/>
              </a:ext>
            </a:extLst>
          </p:cNvPr>
          <p:cNvPicPr>
            <a:picLocks noChangeAspect="1"/>
          </p:cNvPicPr>
          <p:nvPr/>
        </p:nvPicPr>
        <p:blipFill rotWithShape="1">
          <a:blip r:embed="rId5">
            <a:extLst>
              <a:ext uri="{28A0092B-C50C-407E-A947-70E740481C1C}">
                <a14:useLocalDpi xmlns:a14="http://schemas.microsoft.com/office/drawing/2010/main" val="0"/>
              </a:ext>
            </a:extLst>
          </a:blip>
          <a:srcRect b="35153"/>
          <a:stretch/>
        </p:blipFill>
        <p:spPr>
          <a:xfrm>
            <a:off x="3181652" y="1290391"/>
            <a:ext cx="5501437" cy="2237270"/>
          </a:xfrm>
          <a:prstGeom prst="rect">
            <a:avLst/>
          </a:prstGeom>
          <a:effectLst>
            <a:glow rad="139700">
              <a:schemeClr val="accent1">
                <a:satMod val="175000"/>
                <a:alpha val="40000"/>
              </a:schemeClr>
            </a:glow>
          </a:effectLst>
        </p:spPr>
      </p:pic>
      <p:pic>
        <p:nvPicPr>
          <p:cNvPr id="9" name="Picture 8" descr="A person running with police officers&#10;&#10;Description automatically generated">
            <a:extLst>
              <a:ext uri="{FF2B5EF4-FFF2-40B4-BE49-F238E27FC236}">
                <a16:creationId xmlns:a16="http://schemas.microsoft.com/office/drawing/2014/main" id="{AD3FE0FB-2C69-B05D-7AA3-264F90CAF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983" y="3385894"/>
            <a:ext cx="5837960" cy="3422976"/>
          </a:xfrm>
          <a:prstGeom prst="rect">
            <a:avLst/>
          </a:prstGeom>
          <a:effectLst>
            <a:glow rad="139700">
              <a:schemeClr val="accent1">
                <a:satMod val="175000"/>
                <a:alpha val="40000"/>
              </a:schemeClr>
            </a:glow>
          </a:effectLst>
        </p:spPr>
      </p:pic>
      <p:pic>
        <p:nvPicPr>
          <p:cNvPr id="10" name="Picture 9" descr="A person in a suit&#10;&#10;Description automatically generated">
            <a:extLst>
              <a:ext uri="{FF2B5EF4-FFF2-40B4-BE49-F238E27FC236}">
                <a16:creationId xmlns:a16="http://schemas.microsoft.com/office/drawing/2014/main" id="{7E024AAC-4762-30A4-CB44-4FBBFF032BC3}"/>
              </a:ext>
            </a:extLst>
          </p:cNvPr>
          <p:cNvPicPr>
            <a:picLocks noChangeAspect="1"/>
          </p:cNvPicPr>
          <p:nvPr/>
        </p:nvPicPr>
        <p:blipFill rotWithShape="1">
          <a:blip r:embed="rId7">
            <a:extLst>
              <a:ext uri="{28A0092B-C50C-407E-A947-70E740481C1C}">
                <a14:useLocalDpi xmlns:a14="http://schemas.microsoft.com/office/drawing/2010/main" val="0"/>
              </a:ext>
            </a:extLst>
          </a:blip>
          <a:srcRect t="41172"/>
          <a:stretch/>
        </p:blipFill>
        <p:spPr>
          <a:xfrm>
            <a:off x="1679881" y="-1"/>
            <a:ext cx="4805858" cy="1454781"/>
          </a:xfrm>
          <a:prstGeom prst="rect">
            <a:avLst/>
          </a:prstGeom>
          <a:effectLst>
            <a:glow rad="139700">
              <a:schemeClr val="accent1">
                <a:satMod val="175000"/>
                <a:alpha val="40000"/>
              </a:schemeClr>
            </a:glow>
          </a:effectLst>
        </p:spPr>
      </p:pic>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9450" y="49130"/>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V</a:t>
            </a:r>
            <a:r>
              <a:rPr lang="en-US" sz="6600" dirty="0">
                <a:solidFill>
                  <a:schemeClr val="bg1"/>
                </a:solidFill>
                <a:effectLst>
                  <a:glow rad="228600">
                    <a:schemeClr val="tx1">
                      <a:alpha val="40000"/>
                    </a:schemeClr>
                  </a:glow>
                  <a:outerShdw blurRad="38100" dist="38100" dir="2700000" algn="tl">
                    <a:srgbClr val="000000">
                      <a:alpha val="43137"/>
                    </a:srgbClr>
                  </a:outerShdw>
                </a:effectLst>
              </a:rPr>
              <a:t>ideo</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spTree>
    <p:extLst>
      <p:ext uri="{BB962C8B-B14F-4D97-AF65-F5344CB8AC3E}">
        <p14:creationId xmlns:p14="http://schemas.microsoft.com/office/powerpoint/2010/main" val="143281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a:stretch>
        </a:blipFill>
        <a:effectLst/>
      </p:bgPr>
    </p:bg>
    <p:spTree>
      <p:nvGrpSpPr>
        <p:cNvPr id="1" name=""/>
        <p:cNvGrpSpPr/>
        <p:nvPr/>
      </p:nvGrpSpPr>
      <p:grpSpPr>
        <a:xfrm>
          <a:off x="0" y="0"/>
          <a:ext cx="0" cy="0"/>
          <a:chOff x="0" y="0"/>
          <a:chExt cx="0" cy="0"/>
        </a:xfrm>
      </p:grpSpPr>
      <p:pic>
        <p:nvPicPr>
          <p:cNvPr id="4" name="zelensky 1">
            <a:hlinkClick r:id="" action="ppaction://media"/>
            <a:extLst>
              <a:ext uri="{FF2B5EF4-FFF2-40B4-BE49-F238E27FC236}">
                <a16:creationId xmlns:a16="http://schemas.microsoft.com/office/drawing/2014/main" id="{E22AD049-0324-71E9-AF37-035EEEE64C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03658" y="1339629"/>
            <a:ext cx="5984680" cy="5074351"/>
          </a:xfrm>
          <a:prstGeom prst="rect">
            <a:avLst/>
          </a:prstGeom>
        </p:spPr>
      </p:pic>
      <p:sp>
        <p:nvSpPr>
          <p:cNvPr id="2" name="Title 1">
            <a:extLst>
              <a:ext uri="{FF2B5EF4-FFF2-40B4-BE49-F238E27FC236}">
                <a16:creationId xmlns:a16="http://schemas.microsoft.com/office/drawing/2014/main" id="{0F530C04-0EEF-27DF-EF4A-568023079E55}"/>
              </a:ext>
            </a:extLst>
          </p:cNvPr>
          <p:cNvSpPr>
            <a:spLocks noGrp="1"/>
          </p:cNvSpPr>
          <p:nvPr>
            <p:ph type="title"/>
          </p:nvPr>
        </p:nvSpPr>
        <p:spPr>
          <a:xfrm>
            <a:off x="3354242" y="169682"/>
            <a:ext cx="5483511" cy="1037965"/>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Ukraine - 2022</a:t>
            </a:r>
          </a:p>
        </p:txBody>
      </p:sp>
    </p:spTree>
    <p:extLst>
      <p:ext uri="{BB962C8B-B14F-4D97-AF65-F5344CB8AC3E}">
        <p14:creationId xmlns:p14="http://schemas.microsoft.com/office/powerpoint/2010/main" val="112759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2666088" y="2937"/>
            <a:ext cx="6279949" cy="1056819"/>
          </a:xfrm>
        </p:spPr>
        <p:txBody>
          <a:bodyPr vert="horz" lIns="91440" tIns="45720" rIns="91440" bIns="45720" rtlCol="0" anchor="b">
            <a:normAutofit fontScale="90000"/>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Canada - 3 Days Ago</a:t>
            </a:r>
          </a:p>
        </p:txBody>
      </p:sp>
      <p:pic>
        <p:nvPicPr>
          <p:cNvPr id="2" name="Untitled">
            <a:hlinkClick r:id="" action="ppaction://media"/>
            <a:extLst>
              <a:ext uri="{FF2B5EF4-FFF2-40B4-BE49-F238E27FC236}">
                <a16:creationId xmlns:a16="http://schemas.microsoft.com/office/drawing/2014/main" id="{12B84506-0550-8F7D-30F0-A5675779BD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7002" y="1194685"/>
            <a:ext cx="9777995" cy="5500122"/>
          </a:xfrm>
          <a:prstGeom prst="rect">
            <a:avLst/>
          </a:prstGeom>
        </p:spPr>
      </p:pic>
    </p:spTree>
    <p:extLst>
      <p:ext uri="{BB962C8B-B14F-4D97-AF65-F5344CB8AC3E}">
        <p14:creationId xmlns:p14="http://schemas.microsoft.com/office/powerpoint/2010/main" val="331966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8039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6" name="Content Placeholder 5" descr="A screenshot of a computer&#10;&#10;Description automatically generated">
            <a:extLst>
              <a:ext uri="{FF2B5EF4-FFF2-40B4-BE49-F238E27FC236}">
                <a16:creationId xmlns:a16="http://schemas.microsoft.com/office/drawing/2014/main" id="{9F44A5D6-7F83-3F18-4308-256855420F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7018" y="893218"/>
            <a:ext cx="9607172" cy="5734514"/>
          </a:xfrm>
        </p:spPr>
      </p:pic>
    </p:spTree>
    <p:extLst>
      <p:ext uri="{BB962C8B-B14F-4D97-AF65-F5344CB8AC3E}">
        <p14:creationId xmlns:p14="http://schemas.microsoft.com/office/powerpoint/2010/main" val="2942793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8039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5" name="swiftswap">
            <a:hlinkClick r:id="" action="ppaction://media"/>
            <a:extLst>
              <a:ext uri="{FF2B5EF4-FFF2-40B4-BE49-F238E27FC236}">
                <a16:creationId xmlns:a16="http://schemas.microsoft.com/office/drawing/2014/main" id="{A42F959B-E09B-D677-D6C7-08E4E25D17F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70484" y="949431"/>
            <a:ext cx="6873392" cy="5827396"/>
          </a:xfrm>
        </p:spPr>
      </p:pic>
    </p:spTree>
    <p:extLst>
      <p:ext uri="{BB962C8B-B14F-4D97-AF65-F5344CB8AC3E}">
        <p14:creationId xmlns:p14="http://schemas.microsoft.com/office/powerpoint/2010/main" val="113411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5993EC-A0CD-CCF2-74F1-EBC537884CB8}"/>
              </a:ext>
            </a:extLst>
          </p:cNvPr>
          <p:cNvSpPr>
            <a:spLocks noGrp="1"/>
          </p:cNvSpPr>
          <p:nvPr>
            <p:ph type="title"/>
          </p:nvPr>
        </p:nvSpPr>
        <p:spPr>
          <a:xfrm>
            <a:off x="1174302" y="226486"/>
            <a:ext cx="9843396" cy="1302366"/>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Disturbingly Fun Facts</a:t>
            </a:r>
          </a:p>
        </p:txBody>
      </p:sp>
      <p:sp>
        <p:nvSpPr>
          <p:cNvPr id="5" name="Content Placeholder 2">
            <a:extLst>
              <a:ext uri="{FF2B5EF4-FFF2-40B4-BE49-F238E27FC236}">
                <a16:creationId xmlns:a16="http://schemas.microsoft.com/office/drawing/2014/main" id="{44CC4168-4B09-5E35-1072-DD3D277C7E2B}"/>
              </a:ext>
            </a:extLst>
          </p:cNvPr>
          <p:cNvSpPr>
            <a:spLocks noGrp="1"/>
          </p:cNvSpPr>
          <p:nvPr>
            <p:ph idx="1"/>
          </p:nvPr>
        </p:nvSpPr>
        <p:spPr>
          <a:xfrm>
            <a:off x="2060638" y="1528852"/>
            <a:ext cx="8674040" cy="4666269"/>
          </a:xfrm>
        </p:spPr>
        <p:txBody>
          <a:bodyPr anchor="t">
            <a:noAutofit/>
          </a:bodyPr>
          <a:lstStyle/>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GPT is the most time-intensive and error-ridden</a:t>
            </a:r>
            <a:b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br>
            <a:endPar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endParaRPr>
          </a:p>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Video is FAST </a:t>
            </a:r>
          </a:p>
          <a:p>
            <a:pPr lvl="1"/>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Real-time face swapping</a:t>
            </a:r>
          </a:p>
          <a:p>
            <a:pPr lvl="1"/>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…even on affordable consumer hardware</a:t>
            </a:r>
          </a:p>
          <a:p>
            <a:pPr lvl="1"/>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Higher-res is FASTER.</a:t>
            </a:r>
            <a:b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br>
            <a:endPar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endParaRPr>
          </a:p>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Audio is pretty much perfect</a:t>
            </a:r>
          </a:p>
        </p:txBody>
      </p:sp>
    </p:spTree>
    <p:extLst>
      <p:ext uri="{BB962C8B-B14F-4D97-AF65-F5344CB8AC3E}">
        <p14:creationId xmlns:p14="http://schemas.microsoft.com/office/powerpoint/2010/main" val="238046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5993EC-A0CD-CCF2-74F1-EBC537884CB8}"/>
              </a:ext>
            </a:extLst>
          </p:cNvPr>
          <p:cNvSpPr>
            <a:spLocks noGrp="1"/>
          </p:cNvSpPr>
          <p:nvPr>
            <p:ph type="title"/>
          </p:nvPr>
        </p:nvSpPr>
        <p:spPr>
          <a:xfrm>
            <a:off x="1174302" y="688399"/>
            <a:ext cx="9843396" cy="1302366"/>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Preparing to Fight Back</a:t>
            </a:r>
          </a:p>
        </p:txBody>
      </p:sp>
      <p:sp>
        <p:nvSpPr>
          <p:cNvPr id="5" name="Content Placeholder 2">
            <a:extLst>
              <a:ext uri="{FF2B5EF4-FFF2-40B4-BE49-F238E27FC236}">
                <a16:creationId xmlns:a16="http://schemas.microsoft.com/office/drawing/2014/main" id="{44CC4168-4B09-5E35-1072-DD3D277C7E2B}"/>
              </a:ext>
            </a:extLst>
          </p:cNvPr>
          <p:cNvSpPr>
            <a:spLocks noGrp="1"/>
          </p:cNvSpPr>
          <p:nvPr>
            <p:ph idx="1"/>
          </p:nvPr>
        </p:nvSpPr>
        <p:spPr>
          <a:xfrm>
            <a:off x="4025627" y="2575981"/>
            <a:ext cx="5366041" cy="2809114"/>
          </a:xfrm>
        </p:spPr>
        <p:txBody>
          <a:bodyPr anchor="t">
            <a:noAutofit/>
          </a:bodyPr>
          <a:lstStyle/>
          <a:p>
            <a:r>
              <a:rPr lang="en-US" sz="54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Safe Words</a:t>
            </a:r>
          </a:p>
          <a:p>
            <a:r>
              <a:rPr lang="en-US" sz="54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Education</a:t>
            </a:r>
          </a:p>
          <a:p>
            <a:r>
              <a:rPr lang="en-US" sz="54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Policy</a:t>
            </a:r>
          </a:p>
          <a:p>
            <a:r>
              <a:rPr lang="en-US" sz="54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Testing</a:t>
            </a:r>
          </a:p>
        </p:txBody>
      </p:sp>
    </p:spTree>
    <p:extLst>
      <p:ext uri="{BB962C8B-B14F-4D97-AF65-F5344CB8AC3E}">
        <p14:creationId xmlns:p14="http://schemas.microsoft.com/office/powerpoint/2010/main" val="2526969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extLst>
              <a:ext uri="{BEBA8EAE-BF5A-486C-A8C5-ECC9F3942E4B}">
                <a14:imgProps xmlns:a14="http://schemas.microsoft.com/office/drawing/2010/main">
                  <a14:imgLayer r:embed="rId3">
                    <a14:imgEffect>
                      <a14:brightnessContrast contrast="-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AC52A6-A687-D294-D7A0-7DEA142696BE}"/>
              </a:ext>
            </a:extLst>
          </p:cNvPr>
          <p:cNvSpPr/>
          <p:nvPr/>
        </p:nvSpPr>
        <p:spPr>
          <a:xfrm>
            <a:off x="0" y="0"/>
            <a:ext cx="12192000" cy="6858000"/>
          </a:xfrm>
          <a:prstGeom prst="rect">
            <a:avLst/>
          </a:prstGeom>
          <a:solidFill>
            <a:srgbClr val="000000">
              <a:alpha val="74902"/>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833A1-8FDC-5394-CEC0-BE5829A21049}"/>
              </a:ext>
            </a:extLst>
          </p:cNvPr>
          <p:cNvSpPr>
            <a:spLocks noGrp="1"/>
          </p:cNvSpPr>
          <p:nvPr>
            <p:ph type="title"/>
          </p:nvPr>
        </p:nvSpPr>
        <p:spPr>
          <a:xfrm>
            <a:off x="838200" y="69604"/>
            <a:ext cx="10515600" cy="1325563"/>
          </a:xfrm>
        </p:spPr>
        <p:txBody>
          <a:bodyPr/>
          <a:lstStyle/>
          <a:p>
            <a:r>
              <a:rPr lang="en-US" dirty="0">
                <a:solidFill>
                  <a:schemeClr val="bg1"/>
                </a:solidFill>
              </a:rPr>
              <a:t>THANKS! + Q/A</a:t>
            </a:r>
          </a:p>
        </p:txBody>
      </p:sp>
      <p:sp>
        <p:nvSpPr>
          <p:cNvPr id="3" name="Content Placeholder 2">
            <a:extLst>
              <a:ext uri="{FF2B5EF4-FFF2-40B4-BE49-F238E27FC236}">
                <a16:creationId xmlns:a16="http://schemas.microsoft.com/office/drawing/2014/main" id="{DDB27CAA-7D1C-141B-42CE-C9293DA1FBC3}"/>
              </a:ext>
            </a:extLst>
          </p:cNvPr>
          <p:cNvSpPr>
            <a:spLocks noGrp="1"/>
          </p:cNvSpPr>
          <p:nvPr>
            <p:ph idx="1"/>
          </p:nvPr>
        </p:nvSpPr>
        <p:spPr>
          <a:xfrm>
            <a:off x="838200" y="1395167"/>
            <a:ext cx="10515600" cy="5097708"/>
          </a:xfrm>
          <a:noFill/>
        </p:spPr>
        <p:txBody>
          <a:bodyPr>
            <a:normAutofit fontScale="77500" lnSpcReduction="20000"/>
          </a:bodyPr>
          <a:lstStyle/>
          <a:p>
            <a:pPr marL="0" indent="0">
              <a:buNone/>
            </a:pPr>
            <a:r>
              <a:rPr lang="en-US" b="1" dirty="0">
                <a:solidFill>
                  <a:schemeClr val="bg1"/>
                </a:solidFill>
              </a:rPr>
              <a:t>We asked </a:t>
            </a:r>
            <a:r>
              <a:rPr lang="en-US" b="1" dirty="0" err="1">
                <a:solidFill>
                  <a:schemeClr val="bg1"/>
                </a:solidFill>
              </a:rPr>
              <a:t>ChatGPT</a:t>
            </a:r>
            <a:r>
              <a:rPr lang="en-US" b="1" dirty="0">
                <a:solidFill>
                  <a:schemeClr val="bg1"/>
                </a:solidFill>
              </a:rPr>
              <a:t> the top 4 most common audience questions/prompts,  here’s the results:</a:t>
            </a:r>
            <a:br>
              <a:rPr lang="en-US" b="1" dirty="0">
                <a:solidFill>
                  <a:schemeClr val="bg1"/>
                </a:solidFill>
              </a:rPr>
            </a:br>
            <a:endParaRPr lang="en-US" b="1" i="1" dirty="0">
              <a:solidFill>
                <a:schemeClr val="bg1"/>
              </a:solidFill>
            </a:endParaRPr>
          </a:p>
          <a:p>
            <a:pPr>
              <a:buFont typeface="Arial" panose="020B0604020202020204" pitchFamily="34" charset="0"/>
              <a:buChar char="•"/>
            </a:pPr>
            <a:r>
              <a:rPr lang="en-US" i="1" dirty="0">
                <a:solidFill>
                  <a:schemeClr val="bg1"/>
                </a:solidFill>
              </a:rPr>
              <a:t>It’s your birthday. Someone gives you a calfskin wallet.</a:t>
            </a:r>
          </a:p>
          <a:p>
            <a:pPr lvl="1"/>
            <a:endParaRPr lang="en-US" i="1" dirty="0">
              <a:solidFill>
                <a:schemeClr val="bg1"/>
              </a:solidFill>
            </a:endParaRPr>
          </a:p>
          <a:p>
            <a:pPr>
              <a:buFont typeface="Arial" panose="020B0604020202020204" pitchFamily="34" charset="0"/>
              <a:buChar char="•"/>
            </a:pPr>
            <a:r>
              <a:rPr lang="en-US" i="1" dirty="0">
                <a:solidFill>
                  <a:schemeClr val="bg1"/>
                </a:solidFill>
              </a:rPr>
              <a:t>You’ve got a little boy. He shows you his butterfly collection plus the killing jar.</a:t>
            </a:r>
          </a:p>
          <a:p>
            <a:pPr lvl="1"/>
            <a:endParaRPr lang="en-US" i="1" dirty="0">
              <a:solidFill>
                <a:schemeClr val="bg1"/>
              </a:solidFill>
            </a:endParaRPr>
          </a:p>
          <a:p>
            <a:pPr>
              <a:buFont typeface="Arial" panose="020B0604020202020204" pitchFamily="34" charset="0"/>
              <a:buChar char="•"/>
            </a:pPr>
            <a:r>
              <a:rPr lang="en-US" i="1" dirty="0">
                <a:solidFill>
                  <a:schemeClr val="bg1"/>
                </a:solidFill>
              </a:rPr>
              <a:t>You’re watching television. Suddenly you realize there’s a wasp crawling on your arm.</a:t>
            </a:r>
          </a:p>
          <a:p>
            <a:pPr lvl="1"/>
            <a:endParaRPr lang="en-US" i="1" dirty="0">
              <a:solidFill>
                <a:schemeClr val="bg1"/>
              </a:solidFill>
            </a:endParaRPr>
          </a:p>
          <a:p>
            <a:pPr>
              <a:buFont typeface="Arial" panose="020B0604020202020204" pitchFamily="34" charset="0"/>
              <a:buChar char="•"/>
            </a:pPr>
            <a:r>
              <a:rPr lang="en-US" i="1" dirty="0">
                <a:solidFill>
                  <a:schemeClr val="bg1"/>
                </a:solidFill>
              </a:rPr>
              <a:t>A tortoise lays on its back,  its belly baking in the hot sun,  beating its legs trying to turn itself over,  but it can’t,  not without your help. But you’re not helping. Why is that?</a:t>
            </a:r>
            <a:br>
              <a:rPr lang="en-US" i="1" dirty="0">
                <a:solidFill>
                  <a:schemeClr val="bg1"/>
                </a:solidFill>
              </a:rPr>
            </a:br>
            <a:endParaRPr lang="en-US" i="1" dirty="0">
              <a:solidFill>
                <a:schemeClr val="bg1"/>
              </a:solidFill>
            </a:endParaRPr>
          </a:p>
          <a:p>
            <a:pPr>
              <a:buFont typeface="Arial" panose="020B0604020202020204" pitchFamily="34" charset="0"/>
              <a:buChar char="•"/>
            </a:pPr>
            <a:r>
              <a:rPr lang="en-US" i="1" dirty="0">
                <a:solidFill>
                  <a:schemeClr val="bg1"/>
                </a:solidFill>
              </a:rPr>
              <a:t>I am looking For a light at the end of the tunnel, I am looking For a god, I am looking For a way out, I am looking For strength, I am looking For a guide, I am looking For a light, I am looking for the right path, I am looking For the right path, I am looking For the right path, I am looking For the right path, I am Looking For a God, and I'll pay you for it, So,  I have been looking for it, I, "I am afraid, I am, I am, I am, I am looking for a light that does not exist.</a:t>
            </a:r>
          </a:p>
          <a:p>
            <a:pPr lvl="1"/>
            <a:endParaRPr lang="en-US" dirty="0"/>
          </a:p>
          <a:p>
            <a:endParaRPr lang="en-US" dirty="0"/>
          </a:p>
        </p:txBody>
      </p:sp>
    </p:spTree>
    <p:extLst>
      <p:ext uri="{BB962C8B-B14F-4D97-AF65-F5344CB8AC3E}">
        <p14:creationId xmlns:p14="http://schemas.microsoft.com/office/powerpoint/2010/main" val="1911757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33A1-8FDC-5394-CEC0-BE5829A21049}"/>
              </a:ext>
            </a:extLst>
          </p:cNvPr>
          <p:cNvSpPr>
            <a:spLocks noGrp="1"/>
          </p:cNvSpPr>
          <p:nvPr>
            <p:ph type="title"/>
          </p:nvPr>
        </p:nvSpPr>
        <p:spPr/>
        <p:txBody>
          <a:bodyPr/>
          <a:lstStyle/>
          <a:p>
            <a:r>
              <a:rPr lang="en-US" dirty="0"/>
              <a:t>References / Resources</a:t>
            </a:r>
          </a:p>
        </p:txBody>
      </p:sp>
      <p:sp>
        <p:nvSpPr>
          <p:cNvPr id="3" name="Content Placeholder 2">
            <a:extLst>
              <a:ext uri="{FF2B5EF4-FFF2-40B4-BE49-F238E27FC236}">
                <a16:creationId xmlns:a16="http://schemas.microsoft.com/office/drawing/2014/main" id="{DDB27CAA-7D1C-141B-42CE-C9293DA1FBC3}"/>
              </a:ext>
            </a:extLst>
          </p:cNvPr>
          <p:cNvSpPr>
            <a:spLocks noGrp="1"/>
          </p:cNvSpPr>
          <p:nvPr>
            <p:ph idx="1"/>
          </p:nvPr>
        </p:nvSpPr>
        <p:spPr>
          <a:xfrm>
            <a:off x="838199" y="1825625"/>
            <a:ext cx="4812957" cy="4667250"/>
          </a:xfrm>
          <a:noFill/>
        </p:spPr>
        <p:txBody>
          <a:bodyPr>
            <a:normAutofit fontScale="92500" lnSpcReduction="10000"/>
          </a:bodyPr>
          <a:lstStyle/>
          <a:p>
            <a:pPr lvl="1"/>
            <a:r>
              <a:rPr lang="en-US" dirty="0"/>
              <a:t>Text </a:t>
            </a:r>
          </a:p>
          <a:p>
            <a:pPr lvl="2"/>
            <a:r>
              <a:rPr lang="en-US" dirty="0" err="1"/>
              <a:t>ChatGPT</a:t>
            </a:r>
            <a:r>
              <a:rPr lang="en-US" dirty="0"/>
              <a:t> </a:t>
            </a:r>
            <a:r>
              <a:rPr lang="en-US" dirty="0">
                <a:hlinkClick r:id="rId4"/>
              </a:rPr>
              <a:t>https://openai.com</a:t>
            </a:r>
            <a:endParaRPr lang="en-US" dirty="0"/>
          </a:p>
          <a:p>
            <a:pPr lvl="2"/>
            <a:r>
              <a:rPr lang="en-US" dirty="0" err="1"/>
              <a:t>Snowfensive’s</a:t>
            </a:r>
            <a:r>
              <a:rPr lang="en-US" dirty="0"/>
              <a:t> Leveraging Artificial Intelligence (Ai) To Build Phishing Pretexts Whitepaper </a:t>
            </a:r>
            <a:r>
              <a:rPr lang="en-US" dirty="0">
                <a:hlinkClick r:id="rId5"/>
              </a:rPr>
              <a:t>https://snowfensive.com</a:t>
            </a:r>
            <a:endParaRPr lang="en-US" dirty="0"/>
          </a:p>
          <a:p>
            <a:pPr lvl="1"/>
            <a:r>
              <a:rPr lang="en-US" dirty="0"/>
              <a:t>Voice</a:t>
            </a:r>
          </a:p>
          <a:p>
            <a:pPr lvl="2"/>
            <a:r>
              <a:rPr lang="en-US" dirty="0"/>
              <a:t>Eleven Labs </a:t>
            </a:r>
            <a:r>
              <a:rPr lang="en-US" dirty="0">
                <a:hlinkClick r:id="rId6"/>
              </a:rPr>
              <a:t>https://elevenlabs.io</a:t>
            </a:r>
            <a:endParaRPr lang="en-US" dirty="0"/>
          </a:p>
          <a:p>
            <a:pPr lvl="2"/>
            <a:r>
              <a:rPr lang="en-US" dirty="0"/>
              <a:t>Coqui </a:t>
            </a:r>
            <a:r>
              <a:rPr lang="en-US" dirty="0">
                <a:hlinkClick r:id="rId7"/>
              </a:rPr>
              <a:t>https://coqui.ai</a:t>
            </a:r>
            <a:endParaRPr lang="en-US" dirty="0"/>
          </a:p>
          <a:p>
            <a:pPr lvl="2"/>
            <a:r>
              <a:rPr lang="en-US" dirty="0"/>
              <a:t>RVC-Project </a:t>
            </a:r>
            <a:r>
              <a:rPr lang="en-US" sz="1800" u="sng" dirty="0">
                <a:solidFill>
                  <a:srgbClr val="000000"/>
                </a:solidFill>
                <a:effectLst/>
                <a:latin typeface="Aptos" panose="020B0604020202020204" pitchFamily="34" charset="0"/>
                <a:ea typeface="Times New Roman" panose="02020603050405020304" pitchFamily="18" charset="0"/>
                <a:hlinkClick r:id="rId8"/>
              </a:rPr>
              <a:t>https://github.com/RVC-Project</a:t>
            </a:r>
            <a:endParaRPr lang="en-US" sz="1800" dirty="0">
              <a:effectLst/>
              <a:latin typeface="Calibri" panose="020F0502020204030204" pitchFamily="34" charset="0"/>
              <a:ea typeface="Calibri" panose="020F0502020204030204" pitchFamily="34" charset="0"/>
            </a:endParaRPr>
          </a:p>
          <a:p>
            <a:pPr lvl="1"/>
            <a:r>
              <a:rPr lang="en-US" dirty="0"/>
              <a:t>Video</a:t>
            </a:r>
          </a:p>
          <a:p>
            <a:pPr lvl="2"/>
            <a:r>
              <a:rPr lang="en-US" sz="1800" dirty="0">
                <a:solidFill>
                  <a:srgbClr val="000000"/>
                </a:solidFill>
                <a:effectLst/>
                <a:latin typeface="Aptos" panose="020B0004020202020204" pitchFamily="34" charset="0"/>
                <a:ea typeface="Times New Roman" panose="02020603050405020304" pitchFamily="18" charset="0"/>
              </a:rPr>
              <a:t>Wav2Lip </a:t>
            </a:r>
            <a:r>
              <a:rPr lang="en-US" sz="1800" u="sng" dirty="0">
                <a:solidFill>
                  <a:srgbClr val="000000"/>
                </a:solidFill>
                <a:effectLst/>
                <a:latin typeface="Aptos" panose="020B0004020202020204" pitchFamily="34" charset="0"/>
                <a:ea typeface="Times New Roman" panose="02020603050405020304" pitchFamily="18" charset="0"/>
                <a:hlinkClick r:id="rId9"/>
              </a:rPr>
              <a:t>https://github.com/Rudrabha/Wav2Lip</a:t>
            </a:r>
            <a:endParaRPr lang="en-US" sz="1800" dirty="0">
              <a:effectLst/>
              <a:latin typeface="Calibri" panose="020F0502020204030204" pitchFamily="34" charset="0"/>
              <a:ea typeface="Calibri" panose="020F0502020204030204" pitchFamily="34" charset="0"/>
            </a:endParaRPr>
          </a:p>
          <a:p>
            <a:pPr lvl="2"/>
            <a:r>
              <a:rPr lang="en-US" dirty="0"/>
              <a:t>Wav2Lip Lip Sync Service </a:t>
            </a:r>
            <a:r>
              <a:rPr lang="en-US" dirty="0">
                <a:hlinkClick r:id="rId10"/>
              </a:rPr>
              <a:t>https://www.neuralsyncai.com/</a:t>
            </a:r>
            <a:endParaRPr lang="en-US" dirty="0"/>
          </a:p>
          <a:p>
            <a:endParaRPr lang="en-US" dirty="0"/>
          </a:p>
        </p:txBody>
      </p:sp>
      <p:sp>
        <p:nvSpPr>
          <p:cNvPr id="4" name="TextBox 3">
            <a:extLst>
              <a:ext uri="{FF2B5EF4-FFF2-40B4-BE49-F238E27FC236}">
                <a16:creationId xmlns:a16="http://schemas.microsoft.com/office/drawing/2014/main" id="{E1EF33E6-0405-767A-B3D5-22F27C4BA558}"/>
              </a:ext>
            </a:extLst>
          </p:cNvPr>
          <p:cNvSpPr txBox="1"/>
          <p:nvPr/>
        </p:nvSpPr>
        <p:spPr>
          <a:xfrm>
            <a:off x="6540846" y="1825625"/>
            <a:ext cx="452257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Video</a:t>
            </a:r>
          </a:p>
          <a:p>
            <a:pPr marL="742950" lvl="1" indent="-285750">
              <a:buFont typeface="Arial" panose="020B0604020202020204" pitchFamily="34" charset="0"/>
              <a:buChar char="•"/>
            </a:pPr>
            <a:r>
              <a:rPr lang="en-US" dirty="0" err="1"/>
              <a:t>Roop</a:t>
            </a:r>
            <a:r>
              <a:rPr lang="en-US" dirty="0"/>
              <a:t> Face Swap Project </a:t>
            </a:r>
            <a:r>
              <a:rPr lang="en-US" sz="1800" u="sng" dirty="0">
                <a:solidFill>
                  <a:srgbClr val="000000"/>
                </a:solidFill>
                <a:effectLst/>
                <a:latin typeface="Aptos" panose="020B0004020202020204" pitchFamily="34" charset="0"/>
                <a:ea typeface="Times New Roman" panose="02020603050405020304" pitchFamily="18" charset="0"/>
                <a:hlinkClick r:id="rId11"/>
              </a:rPr>
              <a:t>https://github.com/s0md3v/roop</a:t>
            </a:r>
            <a:endParaRPr lang="en-US" sz="1800" dirty="0">
              <a:effectLst/>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err="1"/>
              <a:t>DeepfaceLab</a:t>
            </a:r>
            <a:r>
              <a:rPr lang="en-US" dirty="0"/>
              <a:t>/Live </a:t>
            </a:r>
            <a:r>
              <a:rPr lang="en-US" dirty="0">
                <a:hlinkClick r:id="rId12"/>
              </a:rPr>
              <a:t>h</a:t>
            </a:r>
            <a:r>
              <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hlinkClick r:id="rId12"/>
              </a:rPr>
              <a:t>ttps://github.com/iperov/DeepFaceLab/</a:t>
            </a:r>
            <a:endPar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US" dirty="0"/>
              <a:t>Detection</a:t>
            </a:r>
          </a:p>
          <a:p>
            <a:pPr marL="742950" lvl="1" indent="-285750">
              <a:buFont typeface="Arial" panose="020B0604020202020204" pitchFamily="34" charset="0"/>
              <a:buChar char="•"/>
            </a:pPr>
            <a:r>
              <a:rPr lang="en-US" dirty="0"/>
              <a:t>Blade Runner </a:t>
            </a:r>
            <a:r>
              <a:rPr lang="en-US" dirty="0">
                <a:hlinkClick r:id="rId13"/>
              </a:rPr>
              <a:t>https://www.bladerunner.ai/</a:t>
            </a:r>
            <a:endParaRPr lang="en-US" dirty="0"/>
          </a:p>
          <a:p>
            <a:pPr marL="742950" lvl="1" indent="-285750">
              <a:buFont typeface="Arial" panose="020B0604020202020204" pitchFamily="34" charset="0"/>
              <a:buChar char="•"/>
            </a:pPr>
            <a:r>
              <a:rPr lang="en-US" dirty="0"/>
              <a:t>Intel and Intel Labs Develop New AI Methods to Restore Trust in Media </a:t>
            </a:r>
            <a:r>
              <a:rPr lang="en-US" dirty="0">
                <a:hlinkClick r:id="rId14"/>
              </a:rPr>
              <a:t>https://www.intel.com/content/www/us/en/research/blogs/trusted-media.html</a:t>
            </a:r>
            <a:endParaRPr lang="en-US" dirty="0"/>
          </a:p>
          <a:p>
            <a:pPr lvl="1"/>
            <a:endParaRPr lang="en-US" dirty="0"/>
          </a:p>
        </p:txBody>
      </p:sp>
    </p:spTree>
    <p:extLst>
      <p:ext uri="{BB962C8B-B14F-4D97-AF65-F5344CB8AC3E}">
        <p14:creationId xmlns:p14="http://schemas.microsoft.com/office/powerpoint/2010/main" val="92299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nging into a microphone&#10;&#10;Description automatically generated">
            <a:extLst>
              <a:ext uri="{FF2B5EF4-FFF2-40B4-BE49-F238E27FC236}">
                <a16:creationId xmlns:a16="http://schemas.microsoft.com/office/drawing/2014/main" id="{6FE3C9E8-FB22-867F-CB56-EDFFC14C4E19}"/>
              </a:ext>
            </a:extLst>
          </p:cNvPr>
          <p:cNvPicPr>
            <a:picLocks noChangeAspect="1"/>
          </p:cNvPicPr>
          <p:nvPr/>
        </p:nvPicPr>
        <p:blipFill rotWithShape="1">
          <a:blip r:embed="rId3">
            <a:extLst>
              <a:ext uri="{28A0092B-C50C-407E-A947-70E740481C1C}">
                <a14:useLocalDpi xmlns:a14="http://schemas.microsoft.com/office/drawing/2010/main" val="0"/>
              </a:ext>
            </a:extLst>
          </a:blip>
          <a:srcRect l="31640"/>
          <a:stretch/>
        </p:blipFill>
        <p:spPr>
          <a:xfrm>
            <a:off x="-3047" y="0"/>
            <a:ext cx="8334247" cy="6857818"/>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neon triangle with a grid&#10;&#10;Description automatically generated with medium confidence">
            <a:extLst>
              <a:ext uri="{FF2B5EF4-FFF2-40B4-BE49-F238E27FC236}">
                <a16:creationId xmlns:a16="http://schemas.microsoft.com/office/drawing/2014/main" id="{CB7DD447-FF5B-688C-590A-F523DF39DD5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0"/>
                    </a14:imgEffect>
                  </a14:imgLayer>
                </a14:imgProps>
              </a:ext>
              <a:ext uri="{28A0092B-C50C-407E-A947-70E740481C1C}">
                <a14:useLocalDpi xmlns:a14="http://schemas.microsoft.com/office/drawing/2010/main" val="0"/>
              </a:ext>
            </a:extLst>
          </a:blip>
          <a:stretch>
            <a:fillRect/>
          </a:stretch>
        </p:blipFill>
        <p:spPr>
          <a:xfrm>
            <a:off x="7274560" y="0"/>
            <a:ext cx="16118406" cy="90748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reflection blurRad="928049" stA="0" endPos="65000" dir="5400000" sy="-100000" algn="bl" rotWithShape="0"/>
            <a:softEdge rad="0"/>
          </a:effectLst>
        </p:spPr>
      </p:pic>
      <p:sp>
        <p:nvSpPr>
          <p:cNvPr id="10" name="TextBox 9">
            <a:extLst>
              <a:ext uri="{FF2B5EF4-FFF2-40B4-BE49-F238E27FC236}">
                <a16:creationId xmlns:a16="http://schemas.microsoft.com/office/drawing/2014/main" id="{3A87C8DA-B60B-D77B-5817-97ED564E980C}"/>
              </a:ext>
            </a:extLst>
          </p:cNvPr>
          <p:cNvSpPr txBox="1"/>
          <p:nvPr/>
        </p:nvSpPr>
        <p:spPr>
          <a:xfrm>
            <a:off x="7531610" y="365125"/>
            <a:ext cx="4007632" cy="1899912"/>
          </a:xfrm>
          <a:prstGeom prst="rect">
            <a:avLst/>
          </a:prstGeom>
          <a:effectLst>
            <a:glow>
              <a:schemeClr val="accent1"/>
            </a:glow>
            <a:softEdge rad="0"/>
          </a:effectLst>
        </p:spPr>
        <p:txBody>
          <a:bodyPr vert="horz" lIns="91440" tIns="45720" rIns="91440" bIns="45720" rtlCol="0" anchor="ctr">
            <a:normAutofit fontScale="92500"/>
          </a:bodyPr>
          <a:lstStyle/>
          <a:p>
            <a:pPr>
              <a:lnSpc>
                <a:spcPct val="90000"/>
              </a:lnSpc>
              <a:spcBef>
                <a:spcPct val="0"/>
              </a:spcBef>
              <a:spcAft>
                <a:spcPts val="600"/>
              </a:spcAft>
            </a:pPr>
            <a:r>
              <a:rPr lang="en-US" sz="40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Johnny Xmas</a:t>
            </a:r>
          </a:p>
          <a:p>
            <a:pPr>
              <a:lnSpc>
                <a:spcPct val="90000"/>
              </a:lnSpc>
              <a:spcBef>
                <a:spcPct val="0"/>
              </a:spcBef>
              <a:spcAft>
                <a:spcPts val="600"/>
              </a:spcAft>
            </a:pPr>
            <a:r>
              <a:rPr lang="en-US" sz="40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Director of Training</a:t>
            </a:r>
            <a:endParaRPr lang="en-US" sz="4000" b="1"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endParaRPr>
          </a:p>
          <a:p>
            <a:pPr>
              <a:lnSpc>
                <a:spcPct val="90000"/>
              </a:lnSpc>
              <a:spcBef>
                <a:spcPct val="0"/>
              </a:spcBef>
              <a:spcAft>
                <a:spcPts val="600"/>
              </a:spcAft>
            </a:pPr>
            <a:r>
              <a:rPr lang="en-US" sz="40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 GRIMM.RIP</a:t>
            </a:r>
            <a:endParaRPr lang="en-US" sz="4000" b="1"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endParaRPr>
          </a:p>
        </p:txBody>
      </p:sp>
      <p:sp>
        <p:nvSpPr>
          <p:cNvPr id="2" name="TextBox 1">
            <a:extLst>
              <a:ext uri="{FF2B5EF4-FFF2-40B4-BE49-F238E27FC236}">
                <a16:creationId xmlns:a16="http://schemas.microsoft.com/office/drawing/2014/main" id="{F644F74C-FDD3-3C62-CD46-89A89C504363}"/>
              </a:ext>
            </a:extLst>
          </p:cNvPr>
          <p:cNvSpPr txBox="1"/>
          <p:nvPr/>
        </p:nvSpPr>
        <p:spPr>
          <a:xfrm>
            <a:off x="7570933" y="2468885"/>
            <a:ext cx="4792471" cy="418508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Network Engineer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Systems Engineer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Information Security Engineer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Information Security Consultant</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Penetration Tester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OT Researcher</a:t>
            </a:r>
          </a:p>
          <a:p>
            <a:pPr indent="-228600">
              <a:lnSpc>
                <a:spcPct val="90000"/>
              </a:lnSpc>
              <a:spcAft>
                <a:spcPts val="600"/>
              </a:spcAft>
              <a:buFont typeface="Arial" panose="020B0604020202020204" pitchFamily="34" charset="0"/>
              <a:buChar char="•"/>
            </a:pPr>
            <a:r>
              <a:rPr lang="en-US" sz="2400" dirty="0" err="1">
                <a:solidFill>
                  <a:schemeClr val="bg1"/>
                </a:solidFill>
                <a:effectLst>
                  <a:glow rad="127000">
                    <a:schemeClr val="accent1">
                      <a:alpha val="65000"/>
                    </a:schemeClr>
                  </a:glow>
                </a:effectLst>
              </a:rPr>
              <a:t>Sneakerbot</a:t>
            </a:r>
            <a:r>
              <a:rPr lang="en-US" sz="2400" dirty="0">
                <a:solidFill>
                  <a:schemeClr val="bg1"/>
                </a:solidFill>
                <a:effectLst>
                  <a:glow rad="127000">
                    <a:schemeClr val="accent1">
                      <a:alpha val="65000"/>
                    </a:schemeClr>
                  </a:glow>
                </a:effectLst>
              </a:rPr>
              <a:t> Blade Runner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Pharmacy Technician</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Music Major</a:t>
            </a:r>
          </a:p>
          <a:p>
            <a:pPr indent="-228600">
              <a:lnSpc>
                <a:spcPct val="90000"/>
              </a:lnSpc>
              <a:spcAft>
                <a:spcPts val="600"/>
              </a:spcAft>
              <a:buFont typeface="Arial" panose="020B0604020202020204" pitchFamily="34" charset="0"/>
              <a:buChar char="•"/>
            </a:pPr>
            <a:r>
              <a:rPr lang="en-US" sz="2400" dirty="0" err="1">
                <a:solidFill>
                  <a:schemeClr val="bg1"/>
                </a:solidFill>
                <a:effectLst>
                  <a:glow rad="127000">
                    <a:schemeClr val="accent1">
                      <a:alpha val="65000"/>
                    </a:schemeClr>
                  </a:glow>
                </a:effectLst>
              </a:rPr>
              <a:t>Burbsec</a:t>
            </a:r>
            <a:r>
              <a:rPr lang="en-US" sz="2400" dirty="0">
                <a:solidFill>
                  <a:schemeClr val="bg1"/>
                </a:solidFill>
                <a:effectLst>
                  <a:glow rad="127000">
                    <a:schemeClr val="accent1">
                      <a:alpha val="65000"/>
                    </a:schemeClr>
                  </a:glow>
                </a:effectLst>
              </a:rPr>
              <a:t> Core Staff </a:t>
            </a:r>
          </a:p>
          <a:p>
            <a:pPr indent="-228600">
              <a:lnSpc>
                <a:spcPct val="90000"/>
              </a:lnSpc>
              <a:spcAft>
                <a:spcPts val="600"/>
              </a:spcAft>
              <a:buFont typeface="Arial" panose="020B0604020202020204" pitchFamily="34" charset="0"/>
              <a:buChar char="•"/>
            </a:pPr>
            <a:endParaRPr lang="en-US" sz="2000" dirty="0">
              <a:effectLst>
                <a:glow rad="127000">
                  <a:schemeClr val="accent1">
                    <a:alpha val="65000"/>
                  </a:schemeClr>
                </a:glow>
              </a:effectLst>
            </a:endParaRPr>
          </a:p>
        </p:txBody>
      </p:sp>
      <p:pic>
        <p:nvPicPr>
          <p:cNvPr id="11" name="Picture 10">
            <a:extLst>
              <a:ext uri="{FF2B5EF4-FFF2-40B4-BE49-F238E27FC236}">
                <a16:creationId xmlns:a16="http://schemas.microsoft.com/office/drawing/2014/main" id="{EDCD0B8F-E3CA-9BC6-1DB7-FC70978A1C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8764" y="5459509"/>
            <a:ext cx="1068504" cy="1068504"/>
          </a:xfrm>
          <a:prstGeom prst="rect">
            <a:avLst/>
          </a:prstGeom>
        </p:spPr>
      </p:pic>
    </p:spTree>
    <p:extLst>
      <p:ext uri="{BB962C8B-B14F-4D97-AF65-F5344CB8AC3E}">
        <p14:creationId xmlns:p14="http://schemas.microsoft.com/office/powerpoint/2010/main" val="539121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06C3-29E3-2F18-4DF6-643F7D0CC8B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C415BF-705D-B886-29FD-16E69FDE92F0}"/>
              </a:ext>
            </a:extLst>
          </p:cNvPr>
          <p:cNvPicPr>
            <a:picLocks noChangeAspect="1"/>
          </p:cNvPicPr>
          <p:nvPr/>
        </p:nvPicPr>
        <p:blipFill>
          <a:blip r:embed="rId3">
            <a:extLst>
              <a:ext uri="{28A0092B-C50C-407E-A947-70E740481C1C}">
                <a14:useLocalDpi xmlns:a14="http://schemas.microsoft.com/office/drawing/2010/main" val="0"/>
              </a:ext>
            </a:extLst>
          </a:blip>
          <a:srcRect t="14565" b="14565"/>
          <a:stretch/>
        </p:blipFill>
        <p:spPr>
          <a:xfrm>
            <a:off x="-3047" y="0"/>
            <a:ext cx="8334247" cy="6857818"/>
          </a:xfrm>
          <a:prstGeom prst="rect">
            <a:avLst/>
          </a:prstGeom>
        </p:spPr>
      </p:pic>
      <p:pic>
        <p:nvPicPr>
          <p:cNvPr id="6" name="Picture 5" descr="A neon triangle with a grid&#10;&#10;Description automatically generated with medium confidence">
            <a:extLst>
              <a:ext uri="{FF2B5EF4-FFF2-40B4-BE49-F238E27FC236}">
                <a16:creationId xmlns:a16="http://schemas.microsoft.com/office/drawing/2014/main" id="{0076B403-16CC-DF08-CF66-1B08904F25D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0"/>
                    </a14:imgEffect>
                  </a14:imgLayer>
                </a14:imgProps>
              </a:ext>
              <a:ext uri="{28A0092B-C50C-407E-A947-70E740481C1C}">
                <a14:useLocalDpi xmlns:a14="http://schemas.microsoft.com/office/drawing/2010/main" val="0"/>
              </a:ext>
            </a:extLst>
          </a:blip>
          <a:stretch>
            <a:fillRect/>
          </a:stretch>
        </p:blipFill>
        <p:spPr>
          <a:xfrm>
            <a:off x="7270180" y="10454"/>
            <a:ext cx="16118406" cy="90748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reflection blurRad="928049" stA="0" endPos="65000" dir="5400000" sy="-100000" algn="bl" rotWithShape="0"/>
            <a:softEdge rad="0"/>
          </a:effectLst>
        </p:spPr>
      </p:pic>
      <p:sp>
        <p:nvSpPr>
          <p:cNvPr id="10" name="TextBox 9">
            <a:extLst>
              <a:ext uri="{FF2B5EF4-FFF2-40B4-BE49-F238E27FC236}">
                <a16:creationId xmlns:a16="http://schemas.microsoft.com/office/drawing/2014/main" id="{B565E5C5-6B56-6072-718B-646AE79AFD82}"/>
              </a:ext>
            </a:extLst>
          </p:cNvPr>
          <p:cNvSpPr txBox="1"/>
          <p:nvPr/>
        </p:nvSpPr>
        <p:spPr>
          <a:xfrm>
            <a:off x="7463673" y="466192"/>
            <a:ext cx="10261716" cy="1899912"/>
          </a:xfrm>
          <a:prstGeom prst="rect">
            <a:avLst/>
          </a:prstGeom>
          <a:effectLst>
            <a:glow>
              <a:schemeClr val="accent1"/>
            </a:glow>
            <a:softEdge rad="0"/>
          </a:effectLst>
        </p:spPr>
        <p:txBody>
          <a:bodyPr vert="horz" lIns="91440" tIns="45720" rIns="91440" bIns="45720" rtlCol="0" anchor="ctr">
            <a:noAutofit/>
          </a:bodyPr>
          <a:lstStyle/>
          <a:p>
            <a:pPr>
              <a:lnSpc>
                <a:spcPct val="90000"/>
              </a:lnSpc>
              <a:spcBef>
                <a:spcPct val="0"/>
              </a:spcBef>
              <a:spcAft>
                <a:spcPts val="600"/>
              </a:spcAft>
            </a:pPr>
            <a:r>
              <a:rPr lang="en-US" sz="48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Chris </a:t>
            </a:r>
            <a:r>
              <a:rPr lang="en-US" sz="4800" b="1" cap="none" spc="0" dirty="0" err="1">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Carlis</a:t>
            </a:r>
            <a:br>
              <a:rPr lang="en-US" sz="48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br>
            <a:r>
              <a:rPr lang="en-US" sz="48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Red Team. Don’t Worry about it. </a:t>
            </a:r>
            <a:endParaRPr lang="en-US" sz="4800" b="1"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endParaRPr>
          </a:p>
        </p:txBody>
      </p:sp>
      <p:sp>
        <p:nvSpPr>
          <p:cNvPr id="2" name="TextBox 1">
            <a:extLst>
              <a:ext uri="{FF2B5EF4-FFF2-40B4-BE49-F238E27FC236}">
                <a16:creationId xmlns:a16="http://schemas.microsoft.com/office/drawing/2014/main" id="{C558FDCF-4BAA-EA7C-91E9-DE0AB535FEDF}"/>
              </a:ext>
            </a:extLst>
          </p:cNvPr>
          <p:cNvSpPr txBox="1"/>
          <p:nvPr/>
        </p:nvSpPr>
        <p:spPr>
          <a:xfrm>
            <a:off x="7463673" y="2683188"/>
            <a:ext cx="5727935" cy="418508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200" dirty="0">
                <a:solidFill>
                  <a:schemeClr val="bg1"/>
                </a:solidFill>
                <a:effectLst>
                  <a:glow rad="127000">
                    <a:schemeClr val="accent1">
                      <a:alpha val="65000"/>
                    </a:schemeClr>
                  </a:glow>
                </a:effectLst>
              </a:rPr>
              <a:t>Does crime for a living </a:t>
            </a:r>
            <a:br>
              <a:rPr lang="en-US" sz="3200" dirty="0">
                <a:solidFill>
                  <a:schemeClr val="bg1"/>
                </a:solidFill>
                <a:effectLst>
                  <a:glow rad="127000">
                    <a:schemeClr val="accent1">
                      <a:alpha val="65000"/>
                    </a:schemeClr>
                  </a:glow>
                </a:effectLst>
              </a:rPr>
            </a:br>
            <a:endParaRPr lang="en-US" sz="3200" dirty="0">
              <a:solidFill>
                <a:schemeClr val="bg1"/>
              </a:solidFill>
              <a:effectLst>
                <a:glow rad="127000">
                  <a:schemeClr val="accent1">
                    <a:alpha val="65000"/>
                  </a:schemeClr>
                </a:glow>
              </a:effectLst>
            </a:endParaRPr>
          </a:p>
          <a:p>
            <a:pPr indent="-228600">
              <a:lnSpc>
                <a:spcPct val="90000"/>
              </a:lnSpc>
              <a:spcAft>
                <a:spcPts val="600"/>
              </a:spcAft>
              <a:buFont typeface="Arial" panose="020B0604020202020204" pitchFamily="34" charset="0"/>
              <a:buChar char="•"/>
            </a:pPr>
            <a:r>
              <a:rPr lang="en-US" sz="3200" dirty="0">
                <a:solidFill>
                  <a:schemeClr val="bg1"/>
                </a:solidFill>
                <a:effectLst>
                  <a:glow rad="127000">
                    <a:schemeClr val="accent1">
                      <a:alpha val="65000"/>
                    </a:schemeClr>
                  </a:glow>
                </a:effectLst>
              </a:rPr>
              <a:t>Captcha verified he is human</a:t>
            </a:r>
            <a:br>
              <a:rPr lang="en-US" sz="3200" dirty="0">
                <a:solidFill>
                  <a:schemeClr val="bg1"/>
                </a:solidFill>
                <a:effectLst>
                  <a:glow rad="127000">
                    <a:schemeClr val="accent1">
                      <a:alpha val="65000"/>
                    </a:schemeClr>
                  </a:glow>
                </a:effectLst>
              </a:rPr>
            </a:br>
            <a:r>
              <a:rPr lang="en-US" sz="3200" dirty="0">
                <a:solidFill>
                  <a:schemeClr val="bg1"/>
                </a:solidFill>
                <a:effectLst>
                  <a:glow rad="127000">
                    <a:schemeClr val="accent1">
                      <a:alpha val="65000"/>
                    </a:schemeClr>
                  </a:glow>
                </a:effectLst>
              </a:rPr>
              <a:t> </a:t>
            </a:r>
          </a:p>
          <a:p>
            <a:pPr indent="-228600">
              <a:lnSpc>
                <a:spcPct val="90000"/>
              </a:lnSpc>
              <a:spcAft>
                <a:spcPts val="600"/>
              </a:spcAft>
              <a:buFont typeface="Arial" panose="020B0604020202020204" pitchFamily="34" charset="0"/>
              <a:buChar char="•"/>
            </a:pPr>
            <a:r>
              <a:rPr lang="en-US" sz="3200" dirty="0">
                <a:solidFill>
                  <a:schemeClr val="bg1"/>
                </a:solidFill>
                <a:effectLst>
                  <a:glow rad="127000">
                    <a:schemeClr val="accent1">
                      <a:alpha val="65000"/>
                    </a:schemeClr>
                  </a:glow>
                </a:effectLst>
              </a:rPr>
              <a:t>Looks like Johnny for the plausible deniability </a:t>
            </a:r>
          </a:p>
          <a:p>
            <a:pPr indent="-228600">
              <a:lnSpc>
                <a:spcPct val="90000"/>
              </a:lnSpc>
              <a:spcAft>
                <a:spcPts val="600"/>
              </a:spcAft>
              <a:buFont typeface="Arial" panose="020B0604020202020204" pitchFamily="34" charset="0"/>
              <a:buChar char="•"/>
            </a:pPr>
            <a:endParaRPr lang="en-US" sz="2000" dirty="0">
              <a:effectLst>
                <a:glow rad="127000">
                  <a:schemeClr val="accent1">
                    <a:alpha val="65000"/>
                  </a:schemeClr>
                </a:glow>
              </a:effectLst>
            </a:endParaRPr>
          </a:p>
        </p:txBody>
      </p:sp>
      <p:pic>
        <p:nvPicPr>
          <p:cNvPr id="11" name="Picture 10">
            <a:extLst>
              <a:ext uri="{FF2B5EF4-FFF2-40B4-BE49-F238E27FC236}">
                <a16:creationId xmlns:a16="http://schemas.microsoft.com/office/drawing/2014/main" id="{7259E727-2C61-8477-E529-0FA879B9FDB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5936" y="3746611"/>
            <a:ext cx="1389571" cy="1389571"/>
          </a:xfrm>
          <a:prstGeom prst="rect">
            <a:avLst/>
          </a:prstGeom>
        </p:spPr>
      </p:pic>
    </p:spTree>
    <p:extLst>
      <p:ext uri="{BB962C8B-B14F-4D97-AF65-F5344CB8AC3E}">
        <p14:creationId xmlns:p14="http://schemas.microsoft.com/office/powerpoint/2010/main" val="3733978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390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6AE2F6-0D64-09F7-D7CC-0AE280ECB5AE}"/>
              </a:ext>
            </a:extLst>
          </p:cNvPr>
          <p:cNvSpPr txBox="1"/>
          <p:nvPr/>
        </p:nvSpPr>
        <p:spPr>
          <a:xfrm>
            <a:off x="315731" y="3544225"/>
            <a:ext cx="11560537" cy="1692771"/>
          </a:xfrm>
          <a:prstGeom prst="rect">
            <a:avLst/>
          </a:prstGeom>
          <a:noFill/>
        </p:spPr>
        <p:txBody>
          <a:bodyPr wrap="none" rtlCol="0">
            <a:spAutoFit/>
          </a:bodyPr>
          <a:lstStyle/>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You should 100% try out the stuff we are about to talk about here.</a:t>
            </a:r>
          </a:p>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 It’s super fun and you probably won’t get fired or sued.</a:t>
            </a:r>
          </a:p>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We’re not lawyers but we are on stage so that probably counts for something,  right?</a:t>
            </a:r>
          </a:p>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Good Luck!</a:t>
            </a:r>
          </a:p>
        </p:txBody>
      </p:sp>
    </p:spTree>
    <p:extLst>
      <p:ext uri="{BB962C8B-B14F-4D97-AF65-F5344CB8AC3E}">
        <p14:creationId xmlns:p14="http://schemas.microsoft.com/office/powerpoint/2010/main" val="313086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06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228499-1DFA-3B86-0C3C-9EE7ED706596}"/>
              </a:ext>
            </a:extLst>
          </p:cNvPr>
          <p:cNvSpPr txBox="1">
            <a:spLocks/>
          </p:cNvSpPr>
          <p:nvPr/>
        </p:nvSpPr>
        <p:spPr>
          <a:xfrm>
            <a:off x="3880430" y="170606"/>
            <a:ext cx="7160357" cy="4164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A.I. Trouble</a:t>
            </a:r>
          </a:p>
        </p:txBody>
      </p:sp>
      <p:pic>
        <p:nvPicPr>
          <p:cNvPr id="5" name="Picture 4">
            <a:extLst>
              <a:ext uri="{FF2B5EF4-FFF2-40B4-BE49-F238E27FC236}">
                <a16:creationId xmlns:a16="http://schemas.microsoft.com/office/drawing/2014/main" id="{1D4AE03D-EAC7-66D0-5D54-6AB043FBA801}"/>
              </a:ext>
            </a:extLst>
          </p:cNvPr>
          <p:cNvPicPr>
            <a:picLocks noChangeAspect="1"/>
          </p:cNvPicPr>
          <p:nvPr/>
        </p:nvPicPr>
        <p:blipFill rotWithShape="1">
          <a:blip r:embed="rId3"/>
          <a:srcRect t="26837" b="37263"/>
          <a:stretch/>
        </p:blipFill>
        <p:spPr>
          <a:xfrm>
            <a:off x="290798" y="3172293"/>
            <a:ext cx="5720883" cy="2637557"/>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053E1F29-BFDA-C5C3-1D05-BCDAB72F0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859" y="1312512"/>
            <a:ext cx="5749822" cy="1515275"/>
          </a:xfrm>
          <a:prstGeom prst="rect">
            <a:avLst/>
          </a:prstGeom>
        </p:spPr>
      </p:pic>
      <p:pic>
        <p:nvPicPr>
          <p:cNvPr id="7" name="Picture 6">
            <a:extLst>
              <a:ext uri="{FF2B5EF4-FFF2-40B4-BE49-F238E27FC236}">
                <a16:creationId xmlns:a16="http://schemas.microsoft.com/office/drawing/2014/main" id="{BF9694CD-8487-BAD7-D1F4-09F45B67A1FB}"/>
              </a:ext>
            </a:extLst>
          </p:cNvPr>
          <p:cNvPicPr>
            <a:picLocks noChangeAspect="1"/>
          </p:cNvPicPr>
          <p:nvPr/>
        </p:nvPicPr>
        <p:blipFill rotWithShape="1">
          <a:blip r:embed="rId5"/>
          <a:srcRect l="-2371" t="22021" r="2371" b="41146"/>
          <a:stretch/>
        </p:blipFill>
        <p:spPr>
          <a:xfrm>
            <a:off x="5775366" y="1941989"/>
            <a:ext cx="5757645" cy="2051445"/>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116C6310-F9B7-A7F1-1D48-9823AF52A8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5781" y="4238447"/>
            <a:ext cx="6769940" cy="1891197"/>
          </a:xfrm>
          <a:prstGeom prst="rect">
            <a:avLst/>
          </a:prstGeom>
        </p:spPr>
      </p:pic>
    </p:spTree>
    <p:extLst>
      <p:ext uri="{BB962C8B-B14F-4D97-AF65-F5344CB8AC3E}">
        <p14:creationId xmlns:p14="http://schemas.microsoft.com/office/powerpoint/2010/main" val="350199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E213065-FA9F-9455-2708-70E2F183AEDC}"/>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D7D89FF-100E-49A8-4CC1-0D379465B0EC}"/>
              </a:ext>
            </a:extLst>
          </p:cNvPr>
          <p:cNvSpPr/>
          <p:nvPr/>
        </p:nvSpPr>
        <p:spPr>
          <a:xfrm>
            <a:off x="6851151" y="148975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098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5475</TotalTime>
  <Words>849</Words>
  <Application>Microsoft Macintosh PowerPoint</Application>
  <PresentationFormat>Widescreen</PresentationFormat>
  <Paragraphs>107</Paragraphs>
  <Slides>28</Slides>
  <Notes>4</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Calibri Light</vt:lpstr>
      <vt:lpstr>var(--article-hero-headline--htag--font-family)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Text/Code Examples</vt:lpstr>
      <vt:lpstr>Tom’s No-Work C2 </vt:lpstr>
      <vt:lpstr>A.I. Text/Code Attacks</vt:lpstr>
      <vt:lpstr>PowerPoint Presentation</vt:lpstr>
      <vt:lpstr>A.I. Audio Examples</vt:lpstr>
      <vt:lpstr>A.I. Audio Attacks</vt:lpstr>
      <vt:lpstr>A.I. Audio Attacks</vt:lpstr>
      <vt:lpstr>A.I. Audio Attacks</vt:lpstr>
      <vt:lpstr>Current State</vt:lpstr>
      <vt:lpstr>PowerPoint Presentation</vt:lpstr>
      <vt:lpstr>A.I. Video Examples</vt:lpstr>
      <vt:lpstr>Ukraine - 2022</vt:lpstr>
      <vt:lpstr>Canada - 3 Days Ago</vt:lpstr>
      <vt:lpstr>A.I. Video Attacks</vt:lpstr>
      <vt:lpstr>A.I. Video Attacks</vt:lpstr>
      <vt:lpstr>Disturbingly Fun Facts</vt:lpstr>
      <vt:lpstr>Preparing to Fight Back</vt:lpstr>
      <vt:lpstr>THANKS! + Q/A</vt:lpstr>
      <vt:lpstr>References /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A.I.-Real Threats</dc:title>
  <dc:creator>Chris Carlis</dc:creator>
  <cp:lastModifiedBy>FC1</cp:lastModifiedBy>
  <cp:revision>30</cp:revision>
  <dcterms:created xsi:type="dcterms:W3CDTF">2023-03-09T19:30:51Z</dcterms:created>
  <dcterms:modified xsi:type="dcterms:W3CDTF">2024-02-01T05:08:51Z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a7ed875-cb67-40d7-9ea6-a804b08b1148_Enabled">
    <vt:lpwstr>true</vt:lpwstr>
  </property>
  <property fmtid="{D5CDD505-2E9C-101B-9397-08002B2CF9AE}" pid="3" name="MSIP_Label_9a7ed875-cb67-40d7-9ea6-a804b08b1148_SetDate">
    <vt:lpwstr>2023-08-29T21:36:17Z</vt:lpwstr>
  </property>
  <property fmtid="{D5CDD505-2E9C-101B-9397-08002B2CF9AE}" pid="4" name="MSIP_Label_9a7ed875-cb67-40d7-9ea6-a804b08b1148_Method">
    <vt:lpwstr>Privileged</vt:lpwstr>
  </property>
  <property fmtid="{D5CDD505-2E9C-101B-9397-08002B2CF9AE}" pid="5" name="MSIP_Label_9a7ed875-cb67-40d7-9ea6-a804b08b1148_Name">
    <vt:lpwstr>9a7ed875-cb67-40d7-9ea6-a804b08b1148</vt:lpwstr>
  </property>
  <property fmtid="{D5CDD505-2E9C-101B-9397-08002B2CF9AE}" pid="6" name="MSIP_Label_9a7ed875-cb67-40d7-9ea6-a804b08b1148_SiteId">
    <vt:lpwstr>473672ba-cd07-4371-a2ae-788b4c61840e</vt:lpwstr>
  </property>
  <property fmtid="{D5CDD505-2E9C-101B-9397-08002B2CF9AE}" pid="7" name="MSIP_Label_9a7ed875-cb67-40d7-9ea6-a804b08b1148_ActionId">
    <vt:lpwstr>efee88a8-6b95-48c7-83b7-43cd557de864</vt:lpwstr>
  </property>
  <property fmtid="{D5CDD505-2E9C-101B-9397-08002B2CF9AE}" pid="8" name="MSIP_Label_9a7ed875-cb67-40d7-9ea6-a804b08b1148_ContentBits">
    <vt:lpwstr>0</vt:lpwstr>
  </property>
</Properties>
</file>